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2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4" r:id="rId17"/>
    <p:sldId id="277" r:id="rId18"/>
    <p:sldId id="286" r:id="rId19"/>
    <p:sldId id="28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7FF9B-76D0-4F3B-AF3D-C244A850393A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9A30C-164D-4DD3-A04F-F93D0A11C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601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161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42D1C7-7905-4605-958E-DFDA44778895}" type="slidenum">
              <a:rPr lang="ru-RU" smtClean="0">
                <a:solidFill>
                  <a:srgbClr val="000000"/>
                </a:solidFill>
              </a:rPr>
              <a:pPr/>
              <a:t>5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3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FCE3F2-315D-43CF-A3C7-B089A4324E85}" type="slidenum">
              <a:rPr lang="ru-RU" smtClean="0">
                <a:solidFill>
                  <a:srgbClr val="000000"/>
                </a:solidFill>
              </a:rPr>
              <a:pPr/>
              <a:t>19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7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871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663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03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697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10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21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50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54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7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98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20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20688"/>
            <a:ext cx="7200800" cy="467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defRPr/>
            </a:pPr>
            <a:r>
              <a:rPr lang="ru-RU" sz="5400" b="1" dirty="0">
                <a:latin typeface="Arial" charset="0"/>
                <a:cs typeface="Times New Roman" pitchFamily="18" charset="0"/>
              </a:rPr>
              <a:t>Систематизация образовательных технологий и их проектирование</a:t>
            </a:r>
            <a:r>
              <a:rPr lang="ru-RU" sz="5400" b="1" i="1" dirty="0">
                <a:latin typeface="Arial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08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Гетман Наталья Александровна</a:t>
            </a:r>
            <a:endParaRPr lang="ru-RU" sz="408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9929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0" y="0"/>
            <a:ext cx="8748713" cy="642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u="sng">
                <a:solidFill>
                  <a:srgbClr val="FF0000"/>
                </a:solidFill>
                <a:latin typeface="Comic Sans MS" pitchFamily="66" charset="0"/>
              </a:rPr>
              <a:t>Информационные образовательные технологии</a:t>
            </a:r>
            <a:r>
              <a:rPr lang="ru-RU" sz="3200">
                <a:solidFill>
                  <a:srgbClr val="FF0000"/>
                </a:solidFill>
                <a:latin typeface="Comic Sans MS" pitchFamily="66" charset="0"/>
              </a:rPr>
              <a:t> – </a:t>
            </a:r>
            <a:r>
              <a:rPr lang="ru-RU" sz="3200">
                <a:solidFill>
                  <a:srgbClr val="000000"/>
                </a:solidFill>
                <a:latin typeface="Comic Sans MS" pitchFamily="66" charset="0"/>
              </a:rPr>
              <a:t>комплекс методов, способов и средств, обеспечивающих работу с информацией и включающих в себя обработку, хранение, передачу и отображение информации и неразрывно связанных с применением вычислительной техники, коммуникативных сетей пр. В настоящее время под этим термином в основном понимается как самостоятельное использование компьютерной техники, так и насыщение ею учебного процесса.</a:t>
            </a:r>
          </a:p>
        </p:txBody>
      </p:sp>
      <p:pic>
        <p:nvPicPr>
          <p:cNvPr id="117763" name="Picture 3" descr="j030052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4138" y="2924175"/>
            <a:ext cx="1439862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764" name="TextBox 2"/>
          <p:cNvSpPr txBox="1">
            <a:spLocks noChangeArrowheads="1"/>
          </p:cNvSpPr>
          <p:nvPr/>
        </p:nvSpPr>
        <p:spPr bwMode="auto">
          <a:xfrm>
            <a:off x="247650" y="6427788"/>
            <a:ext cx="6988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Arial" pitchFamily="34" charset="0"/>
                <a:cs typeface="Times New Roman" pitchFamily="18" charset="0"/>
              </a:rPr>
              <a:t>Борисова Н.В. Кафедра новых технологий активного обучения    </a:t>
            </a:r>
            <a:r>
              <a:rPr lang="ru-RU" sz="1400">
                <a:latin typeface="Arial" pitchFamily="34" charset="0"/>
                <a:cs typeface="Times New Roman" pitchFamily="18" charset="0"/>
              </a:rPr>
              <a:t>ИКВО НИТУ МИСиС  </a:t>
            </a:r>
          </a:p>
        </p:txBody>
      </p:sp>
    </p:spTree>
    <p:extLst>
      <p:ext uri="{BB962C8B-B14F-4D97-AF65-F5344CB8AC3E}">
        <p14:creationId xmlns:p14="http://schemas.microsoft.com/office/powerpoint/2010/main" val="1838931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utoShape 7"/>
          <p:cNvSpPr>
            <a:spLocks noChangeArrowheads="1"/>
          </p:cNvSpPr>
          <p:nvPr/>
        </p:nvSpPr>
        <p:spPr bwMode="auto">
          <a:xfrm>
            <a:off x="2857500" y="1500188"/>
            <a:ext cx="3643313" cy="2428875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19811" name="Text Box 13"/>
          <p:cNvSpPr txBox="1">
            <a:spLocks noChangeArrowheads="1"/>
          </p:cNvSpPr>
          <p:nvPr/>
        </p:nvSpPr>
        <p:spPr bwMode="auto">
          <a:xfrm>
            <a:off x="4214813" y="2428875"/>
            <a:ext cx="857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000000"/>
                </a:solidFill>
                <a:latin typeface="Calibri" pitchFamily="34" charset="0"/>
              </a:rPr>
              <a:t>   2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1476375" y="4203700"/>
            <a:ext cx="60483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Wide Lati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Wide Lati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Wide Lati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Wide Lati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Wide Lati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Wide Lati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Wide Lati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Wide Lati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Wide Latin" pitchFamily="18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b="1" i="1" kern="0" dirty="0">
                <a:solidFill>
                  <a:srgbClr val="800000"/>
                </a:solidFill>
              </a:rPr>
              <a:t>По наличию модели профессиональной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43096004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539750" y="2060575"/>
            <a:ext cx="3024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latin typeface="Arial" pitchFamily="34" charset="0"/>
              </a:rPr>
              <a:t>Разыгрывание ролей</a:t>
            </a:r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539750" y="3213100"/>
            <a:ext cx="2447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latin typeface="Arial" pitchFamily="34" charset="0"/>
              </a:rPr>
              <a:t>Имитационный тренинг</a:t>
            </a:r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468313" y="3789363"/>
            <a:ext cx="2952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latin typeface="Arial" pitchFamily="34" charset="0"/>
              </a:rPr>
              <a:t>Игровое проектирование</a:t>
            </a:r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395288" y="4437063"/>
            <a:ext cx="2519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latin typeface="Arial" pitchFamily="34" charset="0"/>
              </a:rPr>
              <a:t>Деловые игры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468313" y="1484313"/>
            <a:ext cx="2592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20839" name="Text Box 7"/>
          <p:cNvSpPr txBox="1">
            <a:spLocks noChangeArrowheads="1"/>
          </p:cNvSpPr>
          <p:nvPr/>
        </p:nvSpPr>
        <p:spPr bwMode="auto">
          <a:xfrm>
            <a:off x="107950" y="188913"/>
            <a:ext cx="36718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006600"/>
                </a:solidFill>
                <a:latin typeface="Arial" pitchFamily="34" charset="0"/>
              </a:rPr>
              <a:t>ИМИТАЦИОННЫЕ  ТЕХНОЛОГИИ</a:t>
            </a:r>
          </a:p>
        </p:txBody>
      </p:sp>
      <p:sp>
        <p:nvSpPr>
          <p:cNvPr id="120840" name="Text Box 8"/>
          <p:cNvSpPr txBox="1">
            <a:spLocks noChangeArrowheads="1"/>
          </p:cNvSpPr>
          <p:nvPr/>
        </p:nvSpPr>
        <p:spPr bwMode="auto">
          <a:xfrm>
            <a:off x="468313" y="1628775"/>
            <a:ext cx="3671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3300"/>
                </a:solidFill>
                <a:latin typeface="Arial" pitchFamily="34" charset="0"/>
              </a:rPr>
              <a:t>ИГРОВЫЕ ПРОЦЕДУРЫ</a:t>
            </a:r>
          </a:p>
        </p:txBody>
      </p:sp>
      <p:sp>
        <p:nvSpPr>
          <p:cNvPr id="120841" name="Text Box 9"/>
          <p:cNvSpPr txBox="1">
            <a:spLocks noChangeArrowheads="1"/>
          </p:cNvSpPr>
          <p:nvPr/>
        </p:nvSpPr>
        <p:spPr bwMode="auto">
          <a:xfrm>
            <a:off x="0" y="4714875"/>
            <a:ext cx="3671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3300"/>
                </a:solidFill>
                <a:latin typeface="Arial" pitchFamily="34" charset="0"/>
              </a:rPr>
              <a:t>НЕИГРОВЫЕ ПРОЦЕДУРЫ</a:t>
            </a:r>
          </a:p>
        </p:txBody>
      </p:sp>
      <p:sp>
        <p:nvSpPr>
          <p:cNvPr id="120842" name="Text Box 10"/>
          <p:cNvSpPr txBox="1">
            <a:spLocks noChangeArrowheads="1"/>
          </p:cNvSpPr>
          <p:nvPr/>
        </p:nvSpPr>
        <p:spPr bwMode="auto">
          <a:xfrm>
            <a:off x="285750" y="5072063"/>
            <a:ext cx="3168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latin typeface="Arial" pitchFamily="34" charset="0"/>
              </a:rPr>
              <a:t>Анализ конкретных ситуаций</a:t>
            </a:r>
          </a:p>
        </p:txBody>
      </p:sp>
      <p:sp>
        <p:nvSpPr>
          <p:cNvPr id="120843" name="Text Box 11"/>
          <p:cNvSpPr txBox="1">
            <a:spLocks noChangeArrowheads="1"/>
          </p:cNvSpPr>
          <p:nvPr/>
        </p:nvSpPr>
        <p:spPr bwMode="auto">
          <a:xfrm>
            <a:off x="4500563" y="188913"/>
            <a:ext cx="39592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006600"/>
                </a:solidFill>
                <a:latin typeface="Arial" pitchFamily="34" charset="0"/>
              </a:rPr>
              <a:t>НЕИМИТАЦИОННЫЕ  ТЕХНОЛОГИИ</a:t>
            </a:r>
          </a:p>
        </p:txBody>
      </p:sp>
      <p:sp>
        <p:nvSpPr>
          <p:cNvPr id="120844" name="Text Box 12"/>
          <p:cNvSpPr txBox="1">
            <a:spLocks noChangeArrowheads="1"/>
          </p:cNvSpPr>
          <p:nvPr/>
        </p:nvSpPr>
        <p:spPr bwMode="auto">
          <a:xfrm>
            <a:off x="5580063" y="3141663"/>
            <a:ext cx="2592387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latin typeface="Arial" pitchFamily="34" charset="0"/>
              </a:rPr>
              <a:t>Письменные </a:t>
            </a:r>
            <a:r>
              <a:rPr lang="ru-RU" sz="2000" b="1">
                <a:solidFill>
                  <a:srgbClr val="000000"/>
                </a:solidFill>
                <a:latin typeface="Arial" pitchFamily="34" charset="0"/>
              </a:rPr>
              <a:t>работы</a:t>
            </a:r>
          </a:p>
        </p:txBody>
      </p:sp>
      <p:sp>
        <p:nvSpPr>
          <p:cNvPr id="120845" name="Text Box 13"/>
          <p:cNvSpPr txBox="1">
            <a:spLocks noChangeArrowheads="1"/>
          </p:cNvSpPr>
          <p:nvPr/>
        </p:nvSpPr>
        <p:spPr bwMode="auto">
          <a:xfrm>
            <a:off x="5508625" y="4652963"/>
            <a:ext cx="302418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latin typeface="Arial" pitchFamily="34" charset="0"/>
              </a:rPr>
              <a:t>Дискуссии  (с "мозговым штурмом" и без него)</a:t>
            </a:r>
          </a:p>
        </p:txBody>
      </p:sp>
      <p:sp>
        <p:nvSpPr>
          <p:cNvPr id="120846" name="Text Box 14"/>
          <p:cNvSpPr txBox="1">
            <a:spLocks noChangeArrowheads="1"/>
          </p:cNvSpPr>
          <p:nvPr/>
        </p:nvSpPr>
        <p:spPr bwMode="auto">
          <a:xfrm>
            <a:off x="5508625" y="5589588"/>
            <a:ext cx="33845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000000"/>
                </a:solidFill>
                <a:latin typeface="Arial" pitchFamily="34" charset="0"/>
              </a:rPr>
              <a:t>Практики  без выполнения должностной роли</a:t>
            </a:r>
          </a:p>
        </p:txBody>
      </p:sp>
      <p:sp>
        <p:nvSpPr>
          <p:cNvPr id="120847" name="Text Box 15"/>
          <p:cNvSpPr txBox="1">
            <a:spLocks noChangeArrowheads="1"/>
          </p:cNvSpPr>
          <p:nvPr/>
        </p:nvSpPr>
        <p:spPr bwMode="auto">
          <a:xfrm>
            <a:off x="5435600" y="4005263"/>
            <a:ext cx="3527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latin typeface="Arial" pitchFamily="34" charset="0"/>
              </a:rPr>
              <a:t>Выездное занятие с дискуссией</a:t>
            </a:r>
          </a:p>
        </p:txBody>
      </p:sp>
      <p:sp>
        <p:nvSpPr>
          <p:cNvPr id="120848" name="Text Box 16"/>
          <p:cNvSpPr txBox="1">
            <a:spLocks noChangeArrowheads="1"/>
          </p:cNvSpPr>
          <p:nvPr/>
        </p:nvSpPr>
        <p:spPr bwMode="auto">
          <a:xfrm>
            <a:off x="468313" y="2420938"/>
            <a:ext cx="31686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000000"/>
                </a:solidFill>
                <a:latin typeface="Arial" pitchFamily="34" charset="0"/>
              </a:rPr>
              <a:t>Практики  с выполнением   должностной роли</a:t>
            </a:r>
          </a:p>
        </p:txBody>
      </p:sp>
      <p:sp>
        <p:nvSpPr>
          <p:cNvPr id="120849" name="Text Box 17"/>
          <p:cNvSpPr txBox="1">
            <a:spLocks noChangeArrowheads="1"/>
          </p:cNvSpPr>
          <p:nvPr/>
        </p:nvSpPr>
        <p:spPr bwMode="auto">
          <a:xfrm>
            <a:off x="1116013" y="1416050"/>
            <a:ext cx="856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20850" name="Picture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2544763"/>
            <a:ext cx="1873250" cy="24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851" name="Text Box 20"/>
          <p:cNvSpPr txBox="1">
            <a:spLocks noChangeArrowheads="1"/>
          </p:cNvSpPr>
          <p:nvPr/>
        </p:nvSpPr>
        <p:spPr bwMode="auto">
          <a:xfrm>
            <a:off x="5400675" y="1484313"/>
            <a:ext cx="33480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000000"/>
                </a:solidFill>
                <a:latin typeface="Arial" pitchFamily="34" charset="0"/>
              </a:rPr>
              <a:t>Нетрадиционные формы занятий</a:t>
            </a:r>
          </a:p>
        </p:txBody>
      </p:sp>
      <p:sp>
        <p:nvSpPr>
          <p:cNvPr id="120852" name="Text Box 21"/>
          <p:cNvSpPr txBox="1">
            <a:spLocks noChangeArrowheads="1"/>
          </p:cNvSpPr>
          <p:nvPr/>
        </p:nvSpPr>
        <p:spPr bwMode="auto">
          <a:xfrm>
            <a:off x="5508625" y="2420938"/>
            <a:ext cx="3382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latin typeface="Arial" pitchFamily="34" charset="0"/>
              </a:rPr>
              <a:t>Программированное обучение</a:t>
            </a:r>
          </a:p>
        </p:txBody>
      </p:sp>
    </p:spTree>
    <p:extLst>
      <p:ext uri="{BB962C8B-B14F-4D97-AF65-F5344CB8AC3E}">
        <p14:creationId xmlns:p14="http://schemas.microsoft.com/office/powerpoint/2010/main" val="2635970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8"/>
          <p:cNvSpPr>
            <a:spLocks noChangeArrowheads="1"/>
          </p:cNvSpPr>
          <p:nvPr/>
        </p:nvSpPr>
        <p:spPr bwMode="auto">
          <a:xfrm>
            <a:off x="1835150" y="1412875"/>
            <a:ext cx="4214813" cy="3000375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1859" name="Text Box 13"/>
          <p:cNvSpPr txBox="1">
            <a:spLocks noChangeArrowheads="1"/>
          </p:cNvSpPr>
          <p:nvPr/>
        </p:nvSpPr>
        <p:spPr bwMode="auto">
          <a:xfrm>
            <a:off x="3498850" y="2701925"/>
            <a:ext cx="857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000000"/>
                </a:solidFill>
                <a:latin typeface="Calibri" pitchFamily="34" charset="0"/>
              </a:rPr>
              <a:t>  3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1187450" y="4724400"/>
            <a:ext cx="57610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Wide Lati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Wide Lati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Wide Lati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Wide Lati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Wide Lati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Wide Lati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Wide Lati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Wide Lati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Wide Latin" pitchFamily="18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b="1" i="1" kern="0" dirty="0">
                <a:solidFill>
                  <a:srgbClr val="800000"/>
                </a:solidFill>
              </a:rPr>
              <a:t>По уровню управления образовательным процессом</a:t>
            </a:r>
          </a:p>
        </p:txBody>
      </p:sp>
    </p:spTree>
    <p:extLst>
      <p:ext uri="{BB962C8B-B14F-4D97-AF65-F5344CB8AC3E}">
        <p14:creationId xmlns:p14="http://schemas.microsoft.com/office/powerpoint/2010/main" val="2483613959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4"/>
          <p:cNvSpPr>
            <a:spLocks noChangeArrowheads="1"/>
          </p:cNvSpPr>
          <p:nvPr/>
        </p:nvSpPr>
        <p:spPr bwMode="auto">
          <a:xfrm>
            <a:off x="179388" y="314325"/>
            <a:ext cx="8713787" cy="1223963"/>
          </a:xfrm>
          <a:prstGeom prst="rect">
            <a:avLst/>
          </a:prstGeom>
          <a:solidFill>
            <a:srgbClr val="CCFFCC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22883" name="Rectangle 8"/>
          <p:cNvSpPr>
            <a:spLocks noChangeArrowheads="1"/>
          </p:cNvSpPr>
          <p:nvPr/>
        </p:nvSpPr>
        <p:spPr bwMode="auto">
          <a:xfrm>
            <a:off x="323850" y="314325"/>
            <a:ext cx="8351838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4000" b="1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ru-RU" sz="3600" b="1">
                <a:solidFill>
                  <a:srgbClr val="000000"/>
                </a:solidFill>
                <a:latin typeface="Berlin Sans FB" pitchFamily="34" charset="0"/>
                <a:cs typeface="Times New Roman" pitchFamily="18" charset="0"/>
              </a:rPr>
              <a:t>Основание</a:t>
            </a:r>
            <a:r>
              <a:rPr lang="ru-RU" sz="2800" b="1">
                <a:solidFill>
                  <a:srgbClr val="000000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ru-RU" sz="3600" b="1">
                <a:solidFill>
                  <a:srgbClr val="000000"/>
                </a:solidFill>
                <a:latin typeface="Berlin Sans FB" pitchFamily="34" charset="0"/>
                <a:cs typeface="Times New Roman" pitchFamily="18" charset="0"/>
              </a:rPr>
              <a:t>классификации-</a:t>
            </a:r>
            <a:r>
              <a:rPr lang="ru-RU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триада </a:t>
            </a:r>
          </a:p>
          <a:p>
            <a:r>
              <a:rPr lang="ru-RU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« </a:t>
            </a:r>
            <a:r>
              <a:rPr lang="ru-RU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методология  </a:t>
            </a:r>
            <a:r>
              <a:rPr lang="ru-RU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с</a:t>
            </a:r>
            <a:r>
              <a:rPr lang="ru-RU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тратегия -тактика</a:t>
            </a:r>
            <a:r>
              <a:rPr lang="ru-RU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".</a:t>
            </a:r>
            <a:endParaRPr lang="ru-RU" sz="3600">
              <a:solidFill>
                <a:srgbClr val="000000"/>
              </a:solidFill>
              <a:latin typeface="Times New Roman" pitchFamily="18" charset="0"/>
            </a:endParaRPr>
          </a:p>
          <a:p>
            <a:endParaRPr lang="ru-RU" sz="3200" b="1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/>
            <a:endParaRPr lang="ru-RU" sz="3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2884" name="Rectangle 9"/>
          <p:cNvSpPr>
            <a:spLocks noChangeArrowheads="1"/>
          </p:cNvSpPr>
          <p:nvPr/>
        </p:nvSpPr>
        <p:spPr bwMode="auto">
          <a:xfrm>
            <a:off x="539750" y="4468813"/>
            <a:ext cx="76342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18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  <a:endParaRPr lang="ru-RU" sz="1800">
              <a:solidFill>
                <a:srgbClr val="FFFFFF"/>
              </a:solidFill>
              <a:latin typeface="Times New Roman" pitchFamily="18" charset="0"/>
            </a:endParaRPr>
          </a:p>
          <a:p>
            <a:pPr algn="just" eaLnBrk="0" hangingPunct="0"/>
            <a:r>
              <a:rPr lang="ru-RU" sz="18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ru-RU" sz="18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3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2885" name="Text Box 2"/>
          <p:cNvSpPr txBox="1">
            <a:spLocks noChangeArrowheads="1"/>
          </p:cNvSpPr>
          <p:nvPr/>
        </p:nvSpPr>
        <p:spPr bwMode="auto">
          <a:xfrm>
            <a:off x="323850" y="2254250"/>
            <a:ext cx="8208963" cy="2678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00000"/>
                </a:solidFill>
                <a:latin typeface="Tahoma" pitchFamily="34" charset="0"/>
              </a:rPr>
              <a:t>Выбор</a:t>
            </a:r>
            <a:r>
              <a:rPr lang="ru-RU" sz="2800">
                <a:solidFill>
                  <a:srgbClr val="000000"/>
                </a:solidFill>
                <a:latin typeface="Tahoma" pitchFamily="34" charset="0"/>
              </a:rPr>
              <a:t> оснований для классификации продиктован  стремлением   повысить </a:t>
            </a:r>
            <a:r>
              <a:rPr lang="ru-RU" sz="2800" b="1">
                <a:solidFill>
                  <a:srgbClr val="000000"/>
                </a:solidFill>
                <a:latin typeface="Tahoma" pitchFamily="34" charset="0"/>
              </a:rPr>
              <a:t>управляемость</a:t>
            </a:r>
            <a:r>
              <a:rPr lang="ru-RU" sz="2800">
                <a:solidFill>
                  <a:srgbClr val="000000"/>
                </a:solidFill>
                <a:latin typeface="Tahoma" pitchFamily="34" charset="0"/>
              </a:rPr>
              <a:t> образовательного процесса с точки зрения применения различных способов организации взаимодействия обучающихся и обучающих</a:t>
            </a: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4357688" y="1538288"/>
            <a:ext cx="0" cy="71596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419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3"/>
          <p:cNvSpPr txBox="1">
            <a:spLocks noChangeArrowheads="1"/>
          </p:cNvSpPr>
          <p:nvPr/>
        </p:nvSpPr>
        <p:spPr bwMode="auto">
          <a:xfrm>
            <a:off x="0" y="1052513"/>
            <a:ext cx="88931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CC3300"/>
                </a:solidFill>
                <a:latin typeface="Tahoma" pitchFamily="34" charset="0"/>
              </a:rPr>
              <a:t>Методология </a:t>
            </a:r>
            <a:r>
              <a:rPr lang="ru-RU" sz="2000">
                <a:solidFill>
                  <a:srgbClr val="CC3300"/>
                </a:solidFill>
                <a:latin typeface="Tahoma" pitchFamily="34" charset="0"/>
              </a:rPr>
              <a:t>– </a:t>
            </a:r>
            <a:r>
              <a:rPr lang="ru-RU" sz="2400">
                <a:solidFill>
                  <a:srgbClr val="CC3300"/>
                </a:solidFill>
                <a:latin typeface="Tahoma" pitchFamily="34" charset="0"/>
              </a:rPr>
              <a:t>система принципов и способов организации и построения теоретической и практической деятельности, а также учение об этой системе (</a:t>
            </a:r>
            <a:r>
              <a:rPr lang="ru-RU" sz="2000">
                <a:solidFill>
                  <a:srgbClr val="000000"/>
                </a:solidFill>
                <a:latin typeface="Tahoma" pitchFamily="34" charset="0"/>
              </a:rPr>
              <a:t>Фил. сл</a:t>
            </a:r>
            <a:r>
              <a:rPr lang="ru-RU" sz="2400">
                <a:solidFill>
                  <a:srgbClr val="000000"/>
                </a:solidFill>
                <a:latin typeface="Tahoma" pitchFamily="34" charset="0"/>
              </a:rPr>
              <a:t>.) </a:t>
            </a:r>
          </a:p>
        </p:txBody>
      </p:sp>
      <p:sp>
        <p:nvSpPr>
          <p:cNvPr id="123907" name="Text Box 4"/>
          <p:cNvSpPr txBox="1">
            <a:spLocks noChangeArrowheads="1"/>
          </p:cNvSpPr>
          <p:nvPr/>
        </p:nvSpPr>
        <p:spPr bwMode="auto">
          <a:xfrm>
            <a:off x="-33338" y="2443163"/>
            <a:ext cx="9144001" cy="230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006600"/>
                </a:solidFill>
                <a:latin typeface="Tahoma" pitchFamily="34" charset="0"/>
              </a:rPr>
              <a:t>СТРАТЕГИЯ</a:t>
            </a:r>
            <a:r>
              <a:rPr lang="ru-RU" sz="2000" dirty="0">
                <a:solidFill>
                  <a:srgbClr val="006600"/>
                </a:solidFill>
                <a:latin typeface="Tahoma" pitchFamily="34" charset="0"/>
              </a:rPr>
              <a:t>  — </a:t>
            </a:r>
            <a:r>
              <a:rPr lang="ru-RU" sz="2400" b="1" dirty="0">
                <a:solidFill>
                  <a:srgbClr val="006600"/>
                </a:solidFill>
                <a:latin typeface="Tahoma" pitchFamily="34" charset="0"/>
              </a:rPr>
              <a:t>планы и направления действий, определяющие распределение ресурсов, фиксирующие обязательства по осуществлению ряда действий во времени для достижения поставленных целей.</a:t>
            </a:r>
          </a:p>
          <a:p>
            <a:r>
              <a:rPr lang="ru-RU" sz="2000" dirty="0">
                <a:solidFill>
                  <a:srgbClr val="000000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23908" name="Text Box 5"/>
          <p:cNvSpPr txBox="1">
            <a:spLocks noChangeArrowheads="1"/>
          </p:cNvSpPr>
          <p:nvPr/>
        </p:nvSpPr>
        <p:spPr bwMode="auto">
          <a:xfrm>
            <a:off x="125413" y="4724400"/>
            <a:ext cx="898525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000000"/>
                </a:solidFill>
                <a:latin typeface="Tahoma" pitchFamily="34" charset="0"/>
              </a:rPr>
              <a:t>Тактика</a:t>
            </a:r>
            <a:r>
              <a:rPr lang="ru-RU" sz="2000" b="1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ru-RU" sz="2000">
                <a:solidFill>
                  <a:srgbClr val="000000"/>
                </a:solidFill>
                <a:latin typeface="Tahoma" pitchFamily="34" charset="0"/>
              </a:rPr>
              <a:t>- </a:t>
            </a:r>
            <a:r>
              <a:rPr lang="ru-RU" sz="2400">
                <a:solidFill>
                  <a:srgbClr val="000000"/>
                </a:solidFill>
                <a:latin typeface="Tahoma" pitchFamily="34" charset="0"/>
              </a:rPr>
              <a:t>четко фиксированные в своей последовательности способы поведения, ориентированные на достижение конкретных целей, являющихся звеньями реализации стратегических целей.  </a:t>
            </a:r>
            <a:r>
              <a:rPr lang="ru-RU" sz="2000">
                <a:solidFill>
                  <a:srgbClr val="000000"/>
                </a:solidFill>
                <a:latin typeface="Tahoma" pitchFamily="34" charset="0"/>
              </a:rPr>
              <a:t>(Сл. по общественным наукам). </a:t>
            </a:r>
          </a:p>
        </p:txBody>
      </p:sp>
      <p:sp>
        <p:nvSpPr>
          <p:cNvPr id="123909" name="TextBox 1"/>
          <p:cNvSpPr txBox="1">
            <a:spLocks noChangeArrowheads="1"/>
          </p:cNvSpPr>
          <p:nvPr/>
        </p:nvSpPr>
        <p:spPr bwMode="auto">
          <a:xfrm>
            <a:off x="250825" y="287338"/>
            <a:ext cx="8642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000000"/>
                </a:solidFill>
                <a:latin typeface="Tahoma" pitchFamily="34" charset="0"/>
              </a:rPr>
              <a:t>Определение классификационных признаков</a:t>
            </a:r>
          </a:p>
        </p:txBody>
      </p:sp>
    </p:spTree>
    <p:extLst>
      <p:ext uri="{BB962C8B-B14F-4D97-AF65-F5344CB8AC3E}">
        <p14:creationId xmlns:p14="http://schemas.microsoft.com/office/powerpoint/2010/main" val="1330764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ChangeAspect="1" noChangeArrowheads="1"/>
          </p:cNvSpPr>
          <p:nvPr/>
        </p:nvSpPr>
        <p:spPr bwMode="auto">
          <a:xfrm>
            <a:off x="1258888" y="0"/>
            <a:ext cx="6732587" cy="639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5955" name="Text Box 4"/>
          <p:cNvSpPr txBox="1">
            <a:spLocks noChangeArrowheads="1"/>
          </p:cNvSpPr>
          <p:nvPr/>
        </p:nvSpPr>
        <p:spPr bwMode="auto">
          <a:xfrm>
            <a:off x="3900488" y="3284538"/>
            <a:ext cx="1751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125956" name="AutoShape 5"/>
          <p:cNvSpPr>
            <a:spLocks noChangeArrowheads="1"/>
          </p:cNvSpPr>
          <p:nvPr/>
        </p:nvSpPr>
        <p:spPr bwMode="auto">
          <a:xfrm>
            <a:off x="5364163" y="3860800"/>
            <a:ext cx="2509837" cy="427038"/>
          </a:xfrm>
          <a:prstGeom prst="plaque">
            <a:avLst>
              <a:gd name="adj" fmla="val 16667"/>
            </a:avLst>
          </a:prstGeom>
          <a:solidFill>
            <a:srgbClr val="CCECFF"/>
          </a:solidFill>
          <a:ln w="76200">
            <a:solidFill>
              <a:srgbClr val="0000FF"/>
            </a:solidFill>
            <a:miter lim="800000"/>
            <a:headEnd/>
            <a:tailEnd type="none" w="sm" len="med"/>
          </a:ln>
        </p:spPr>
        <p:txBody>
          <a:bodyPr lIns="65837" tIns="32918" rIns="65837" bIns="32918" anchor="ctr"/>
          <a:lstStyle/>
          <a:p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Программированное</a:t>
            </a:r>
            <a:endParaRPr lang="ru-RU" sz="2400">
              <a:latin typeface="Arial" pitchFamily="34" charset="0"/>
            </a:endParaRPr>
          </a:p>
        </p:txBody>
      </p:sp>
      <p:sp>
        <p:nvSpPr>
          <p:cNvPr id="125957" name="AutoShape 6"/>
          <p:cNvSpPr>
            <a:spLocks noChangeArrowheads="1"/>
          </p:cNvSpPr>
          <p:nvPr/>
        </p:nvSpPr>
        <p:spPr bwMode="auto">
          <a:xfrm>
            <a:off x="1258888" y="333375"/>
            <a:ext cx="2019300" cy="935038"/>
          </a:xfrm>
          <a:prstGeom prst="plaque">
            <a:avLst>
              <a:gd name="adj" fmla="val 16667"/>
            </a:avLst>
          </a:prstGeom>
          <a:solidFill>
            <a:srgbClr val="CCECFF"/>
          </a:solidFill>
          <a:ln w="76200">
            <a:solidFill>
              <a:srgbClr val="0000FF"/>
            </a:solidFill>
            <a:miter lim="800000"/>
            <a:headEnd/>
            <a:tailEnd type="none" w="sm" len="med"/>
          </a:ln>
        </p:spPr>
        <p:txBody>
          <a:bodyPr lIns="65837" tIns="32918" rIns="65837" bIns="32918" anchor="ctr"/>
          <a:lstStyle/>
          <a:p>
            <a:pPr algn="ctr"/>
            <a:r>
              <a:rPr lang="ru-RU" sz="1300" b="1">
                <a:solidFill>
                  <a:srgbClr val="000000"/>
                </a:solidFill>
                <a:latin typeface="Comic Sans MS" pitchFamily="66" charset="0"/>
              </a:rPr>
              <a:t>Личностно –</a:t>
            </a:r>
          </a:p>
          <a:p>
            <a:pPr algn="ctr"/>
            <a:r>
              <a:rPr lang="ru-RU" sz="1300" b="1">
                <a:solidFill>
                  <a:srgbClr val="000000"/>
                </a:solidFill>
                <a:latin typeface="Comic Sans MS" pitchFamily="66" charset="0"/>
              </a:rPr>
              <a:t>деятельностное</a:t>
            </a:r>
            <a:endParaRPr lang="ru-RU" sz="2000">
              <a:latin typeface="Arial" pitchFamily="34" charset="0"/>
            </a:endParaRPr>
          </a:p>
        </p:txBody>
      </p:sp>
      <p:sp>
        <p:nvSpPr>
          <p:cNvPr id="125958" name="AutoShape 7"/>
          <p:cNvSpPr>
            <a:spLocks noChangeArrowheads="1"/>
          </p:cNvSpPr>
          <p:nvPr/>
        </p:nvSpPr>
        <p:spPr bwMode="auto">
          <a:xfrm>
            <a:off x="1109663" y="3490913"/>
            <a:ext cx="1836737" cy="698500"/>
          </a:xfrm>
          <a:prstGeom prst="plaque">
            <a:avLst>
              <a:gd name="adj" fmla="val 16667"/>
            </a:avLst>
          </a:prstGeom>
          <a:solidFill>
            <a:srgbClr val="CCECFF"/>
          </a:solidFill>
          <a:ln w="76200">
            <a:solidFill>
              <a:srgbClr val="0000FF"/>
            </a:solidFill>
            <a:miter lim="800000"/>
            <a:headEnd/>
            <a:tailEnd type="none" w="sm" len="med"/>
          </a:ln>
        </p:spPr>
        <p:txBody>
          <a:bodyPr lIns="65837" tIns="32918" rIns="65837" bIns="32918" anchor="ctr"/>
          <a:lstStyle/>
          <a:p>
            <a:pPr algn="ctr"/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Проективное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обучение</a:t>
            </a:r>
            <a:endParaRPr lang="ru-RU" sz="2400">
              <a:latin typeface="Arial" pitchFamily="34" charset="0"/>
            </a:endParaRPr>
          </a:p>
        </p:txBody>
      </p:sp>
      <p:sp>
        <p:nvSpPr>
          <p:cNvPr id="125959" name="AutoShape 8"/>
          <p:cNvSpPr>
            <a:spLocks noChangeArrowheads="1"/>
          </p:cNvSpPr>
          <p:nvPr/>
        </p:nvSpPr>
        <p:spPr bwMode="auto">
          <a:xfrm>
            <a:off x="827088" y="2636838"/>
            <a:ext cx="1836737" cy="557212"/>
          </a:xfrm>
          <a:prstGeom prst="plaque">
            <a:avLst>
              <a:gd name="adj" fmla="val 16667"/>
            </a:avLst>
          </a:prstGeom>
          <a:solidFill>
            <a:srgbClr val="CCECFF"/>
          </a:solidFill>
          <a:ln w="76200">
            <a:solidFill>
              <a:srgbClr val="0000FF"/>
            </a:solidFill>
            <a:miter lim="800000"/>
            <a:headEnd/>
            <a:tailEnd type="none" w="sm" len="med"/>
          </a:ln>
        </p:spPr>
        <p:txBody>
          <a:bodyPr lIns="65837" tIns="32918" rIns="65837" bIns="32918" anchor="ctr"/>
          <a:lstStyle/>
          <a:p>
            <a:pPr algn="ctr"/>
            <a:r>
              <a:rPr lang="ru-RU" sz="1700">
                <a:solidFill>
                  <a:srgbClr val="000000"/>
                </a:solidFill>
                <a:latin typeface="Comic Sans MS" pitchFamily="66" charset="0"/>
              </a:rPr>
              <a:t>Модульное</a:t>
            </a:r>
            <a:endParaRPr lang="ru-RU" sz="2400">
              <a:latin typeface="Arial" pitchFamily="34" charset="0"/>
            </a:endParaRPr>
          </a:p>
        </p:txBody>
      </p:sp>
      <p:sp>
        <p:nvSpPr>
          <p:cNvPr id="125960" name="AutoShape 9"/>
          <p:cNvSpPr>
            <a:spLocks noChangeArrowheads="1"/>
          </p:cNvSpPr>
          <p:nvPr/>
        </p:nvSpPr>
        <p:spPr bwMode="auto">
          <a:xfrm>
            <a:off x="3203575" y="4868863"/>
            <a:ext cx="2089150" cy="504825"/>
          </a:xfrm>
          <a:prstGeom prst="plaque">
            <a:avLst>
              <a:gd name="adj" fmla="val 16667"/>
            </a:avLst>
          </a:prstGeom>
          <a:solidFill>
            <a:srgbClr val="CCECFF"/>
          </a:solidFill>
          <a:ln w="76200">
            <a:solidFill>
              <a:srgbClr val="0000FF"/>
            </a:solidFill>
            <a:miter lim="800000"/>
            <a:headEnd/>
            <a:tailEnd type="none" w="sm" len="med"/>
          </a:ln>
        </p:spPr>
        <p:txBody>
          <a:bodyPr lIns="65837" tIns="32918" rIns="65837" bIns="32918" anchor="ctr"/>
          <a:lstStyle/>
          <a:p>
            <a:pPr algn="ctr"/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Концентрированное</a:t>
            </a:r>
            <a:endParaRPr lang="ru-RU" sz="2400">
              <a:latin typeface="Arial" pitchFamily="34" charset="0"/>
            </a:endParaRPr>
          </a:p>
        </p:txBody>
      </p:sp>
      <p:sp>
        <p:nvSpPr>
          <p:cNvPr id="125961" name="AutoShape 10"/>
          <p:cNvSpPr>
            <a:spLocks noChangeArrowheads="1"/>
          </p:cNvSpPr>
          <p:nvPr/>
        </p:nvSpPr>
        <p:spPr bwMode="auto">
          <a:xfrm>
            <a:off x="5580063" y="4797425"/>
            <a:ext cx="2376487" cy="503238"/>
          </a:xfrm>
          <a:prstGeom prst="plaque">
            <a:avLst>
              <a:gd name="adj" fmla="val 16667"/>
            </a:avLst>
          </a:prstGeom>
          <a:solidFill>
            <a:srgbClr val="CCECFF"/>
          </a:solidFill>
          <a:ln w="76200">
            <a:solidFill>
              <a:srgbClr val="0000FF"/>
            </a:solidFill>
            <a:miter lim="800000"/>
            <a:headEnd/>
            <a:tailEnd type="none" w="sm" len="med"/>
          </a:ln>
        </p:spPr>
        <p:txBody>
          <a:bodyPr lIns="65837" tIns="32918" rIns="65837" bIns="32918" anchor="ctr"/>
          <a:lstStyle/>
          <a:p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Дифференцированное</a:t>
            </a:r>
            <a:endParaRPr lang="ru-RU" sz="2400">
              <a:latin typeface="Arial" pitchFamily="34" charset="0"/>
            </a:endParaRPr>
          </a:p>
        </p:txBody>
      </p:sp>
      <p:sp>
        <p:nvSpPr>
          <p:cNvPr id="125962" name="AutoShape 11"/>
          <p:cNvSpPr>
            <a:spLocks noChangeArrowheads="1"/>
          </p:cNvSpPr>
          <p:nvPr/>
        </p:nvSpPr>
        <p:spPr bwMode="auto">
          <a:xfrm>
            <a:off x="1258888" y="4797425"/>
            <a:ext cx="1693862" cy="619125"/>
          </a:xfrm>
          <a:prstGeom prst="plaque">
            <a:avLst>
              <a:gd name="adj" fmla="val 16667"/>
            </a:avLst>
          </a:prstGeom>
          <a:solidFill>
            <a:srgbClr val="CCECFF"/>
          </a:solidFill>
          <a:ln w="76200">
            <a:solidFill>
              <a:srgbClr val="0000FF"/>
            </a:solidFill>
            <a:miter lim="800000"/>
            <a:headEnd/>
            <a:tailEnd type="none" w="sm" len="med"/>
          </a:ln>
        </p:spPr>
        <p:txBody>
          <a:bodyPr lIns="65837" tIns="32918" rIns="65837" bIns="32918" anchor="ctr"/>
          <a:lstStyle/>
          <a:p>
            <a:pPr algn="ctr"/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Развивающее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обучение</a:t>
            </a:r>
            <a:endParaRPr lang="ru-RU" sz="2400">
              <a:latin typeface="Arial" pitchFamily="34" charset="0"/>
            </a:endParaRPr>
          </a:p>
        </p:txBody>
      </p:sp>
      <p:sp>
        <p:nvSpPr>
          <p:cNvPr id="125963" name="AutoShape 12"/>
          <p:cNvSpPr>
            <a:spLocks noChangeArrowheads="1"/>
          </p:cNvSpPr>
          <p:nvPr/>
        </p:nvSpPr>
        <p:spPr bwMode="auto">
          <a:xfrm>
            <a:off x="5867400" y="1125538"/>
            <a:ext cx="1695450" cy="557212"/>
          </a:xfrm>
          <a:prstGeom prst="plaque">
            <a:avLst>
              <a:gd name="adj" fmla="val 16667"/>
            </a:avLst>
          </a:prstGeom>
          <a:solidFill>
            <a:srgbClr val="CCECFF"/>
          </a:solidFill>
          <a:ln w="76200">
            <a:solidFill>
              <a:srgbClr val="0000FF"/>
            </a:solidFill>
            <a:miter lim="800000"/>
            <a:headEnd/>
            <a:tailEnd type="none" w="sm" len="med"/>
          </a:ln>
        </p:spPr>
        <p:txBody>
          <a:bodyPr lIns="65837" tIns="32918" rIns="65837" bIns="32918" anchor="ctr"/>
          <a:lstStyle/>
          <a:p>
            <a:pPr algn="ctr"/>
            <a:r>
              <a:rPr lang="ru-RU" sz="1700">
                <a:solidFill>
                  <a:srgbClr val="000000"/>
                </a:solidFill>
                <a:latin typeface="Comic Sans MS" pitchFamily="66" charset="0"/>
              </a:rPr>
              <a:t>Активное</a:t>
            </a:r>
            <a:endParaRPr lang="ru-RU" sz="2400">
              <a:latin typeface="Arial" pitchFamily="34" charset="0"/>
            </a:endParaRPr>
          </a:p>
        </p:txBody>
      </p:sp>
      <p:sp>
        <p:nvSpPr>
          <p:cNvPr id="125964" name="AutoShape 13"/>
          <p:cNvSpPr>
            <a:spLocks noChangeArrowheads="1"/>
          </p:cNvSpPr>
          <p:nvPr/>
        </p:nvSpPr>
        <p:spPr bwMode="auto">
          <a:xfrm>
            <a:off x="4932363" y="404813"/>
            <a:ext cx="1695450" cy="555625"/>
          </a:xfrm>
          <a:prstGeom prst="plaque">
            <a:avLst>
              <a:gd name="adj" fmla="val 16667"/>
            </a:avLst>
          </a:prstGeom>
          <a:solidFill>
            <a:srgbClr val="CCECFF"/>
          </a:solidFill>
          <a:ln w="76200">
            <a:solidFill>
              <a:srgbClr val="0000FF"/>
            </a:solidFill>
            <a:miter lim="800000"/>
            <a:headEnd/>
            <a:tailEnd type="none" w="sm" len="med"/>
          </a:ln>
        </p:spPr>
        <p:txBody>
          <a:bodyPr lIns="65837" tIns="32918" rIns="65837" bIns="32918" anchor="ctr"/>
          <a:lstStyle/>
          <a:p>
            <a:pPr algn="ctr"/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Контекстное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 обучение</a:t>
            </a:r>
            <a:endParaRPr lang="ru-RU" sz="2400">
              <a:latin typeface="Arial" pitchFamily="34" charset="0"/>
            </a:endParaRPr>
          </a:p>
        </p:txBody>
      </p:sp>
      <p:sp>
        <p:nvSpPr>
          <p:cNvPr id="125965" name="AutoShape 14"/>
          <p:cNvSpPr>
            <a:spLocks noChangeArrowheads="1"/>
          </p:cNvSpPr>
          <p:nvPr/>
        </p:nvSpPr>
        <p:spPr bwMode="auto">
          <a:xfrm>
            <a:off x="611188" y="1557338"/>
            <a:ext cx="1836737" cy="609600"/>
          </a:xfrm>
          <a:prstGeom prst="plaque">
            <a:avLst>
              <a:gd name="adj" fmla="val 16667"/>
            </a:avLst>
          </a:prstGeom>
          <a:solidFill>
            <a:srgbClr val="CCECFF"/>
          </a:solidFill>
          <a:ln w="76200">
            <a:solidFill>
              <a:srgbClr val="0000FF"/>
            </a:solidFill>
            <a:miter lim="800000"/>
            <a:headEnd/>
            <a:tailEnd type="none" w="sm" len="med"/>
          </a:ln>
        </p:spPr>
        <p:txBody>
          <a:bodyPr lIns="65837" tIns="32918" rIns="65837" bIns="32918" anchor="ctr"/>
          <a:lstStyle/>
          <a:p>
            <a:pPr algn="ctr"/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Проблемное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 обучение</a:t>
            </a:r>
            <a:endParaRPr lang="ru-RU" sz="2400">
              <a:latin typeface="Arial" pitchFamily="34" charset="0"/>
            </a:endParaRPr>
          </a:p>
        </p:txBody>
      </p:sp>
      <p:sp>
        <p:nvSpPr>
          <p:cNvPr id="125966" name="AutoShape 15"/>
          <p:cNvSpPr>
            <a:spLocks noChangeArrowheads="1"/>
          </p:cNvSpPr>
          <p:nvPr/>
        </p:nvSpPr>
        <p:spPr bwMode="auto">
          <a:xfrm>
            <a:off x="3249613" y="3722688"/>
            <a:ext cx="1778000" cy="622300"/>
          </a:xfrm>
          <a:prstGeom prst="plaque">
            <a:avLst>
              <a:gd name="adj" fmla="val 16667"/>
            </a:avLst>
          </a:prstGeom>
          <a:solidFill>
            <a:srgbClr val="CCECFF"/>
          </a:solidFill>
          <a:ln w="76200">
            <a:solidFill>
              <a:srgbClr val="0000FF"/>
            </a:solidFill>
            <a:miter lim="800000"/>
            <a:headEnd/>
            <a:tailEnd type="none" w="sm" len="med"/>
          </a:ln>
        </p:spPr>
        <p:txBody>
          <a:bodyPr lIns="65837" tIns="32918" rIns="65837" bIns="32918" anchor="ctr"/>
          <a:lstStyle/>
          <a:p>
            <a:pPr algn="ctr"/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Дистанционное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обучение</a:t>
            </a:r>
            <a:endParaRPr lang="ru-RU" sz="2400" b="1">
              <a:latin typeface="Arial" pitchFamily="34" charset="0"/>
            </a:endParaRPr>
          </a:p>
        </p:txBody>
      </p:sp>
      <p:sp>
        <p:nvSpPr>
          <p:cNvPr id="125967" name="AutoShape 16"/>
          <p:cNvSpPr>
            <a:spLocks noChangeArrowheads="1"/>
          </p:cNvSpPr>
          <p:nvPr/>
        </p:nvSpPr>
        <p:spPr bwMode="auto">
          <a:xfrm>
            <a:off x="2771775" y="1628775"/>
            <a:ext cx="2693988" cy="904875"/>
          </a:xfrm>
          <a:prstGeom prst="plaque">
            <a:avLst>
              <a:gd name="adj" fmla="val 16667"/>
            </a:avLst>
          </a:prstGeom>
          <a:solidFill>
            <a:srgbClr val="CCECFF"/>
          </a:solidFill>
          <a:ln w="76200">
            <a:solidFill>
              <a:srgbClr val="808080"/>
            </a:solidFill>
            <a:miter lim="800000"/>
            <a:headEnd/>
            <a:tailEnd type="none" w="sm" len="med"/>
          </a:ln>
        </p:spPr>
        <p:txBody>
          <a:bodyPr lIns="65837" tIns="32918" rIns="65837" bIns="32918" anchor="ctr"/>
          <a:lstStyle/>
          <a:p>
            <a:pPr algn="ctr"/>
            <a:r>
              <a:rPr lang="ru-RU" sz="1800" b="1">
                <a:solidFill>
                  <a:srgbClr val="000000"/>
                </a:solidFill>
                <a:latin typeface="Arial" pitchFamily="34" charset="0"/>
              </a:rPr>
              <a:t>Компетентностный подход</a:t>
            </a:r>
            <a:endParaRPr lang="ru-RU" sz="2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25968" name="AutoShape 17"/>
          <p:cNvSpPr>
            <a:spLocks noChangeArrowheads="1"/>
          </p:cNvSpPr>
          <p:nvPr/>
        </p:nvSpPr>
        <p:spPr bwMode="auto">
          <a:xfrm>
            <a:off x="5940425" y="2060575"/>
            <a:ext cx="1871663" cy="698500"/>
          </a:xfrm>
          <a:prstGeom prst="plaque">
            <a:avLst>
              <a:gd name="adj" fmla="val 16667"/>
            </a:avLst>
          </a:prstGeom>
          <a:solidFill>
            <a:srgbClr val="CCECFF"/>
          </a:solidFill>
          <a:ln w="76200">
            <a:solidFill>
              <a:srgbClr val="0000FF"/>
            </a:solidFill>
            <a:miter lim="800000"/>
            <a:headEnd/>
            <a:tailEnd type="none" w="sm" len="med"/>
          </a:ln>
        </p:spPr>
        <p:txBody>
          <a:bodyPr lIns="65837" tIns="32918" rIns="65837" bIns="32918" anchor="ctr"/>
          <a:lstStyle/>
          <a:p>
            <a:pPr algn="ctr"/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Игровое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обучение</a:t>
            </a:r>
            <a:endParaRPr lang="ru-RU" sz="2400">
              <a:latin typeface="Arial" pitchFamily="34" charset="0"/>
            </a:endParaRPr>
          </a:p>
        </p:txBody>
      </p:sp>
      <p:sp>
        <p:nvSpPr>
          <p:cNvPr id="125969" name="AutoShape 18"/>
          <p:cNvSpPr>
            <a:spLocks noChangeArrowheads="1"/>
          </p:cNvSpPr>
          <p:nvPr/>
        </p:nvSpPr>
        <p:spPr bwMode="auto">
          <a:xfrm>
            <a:off x="5940425" y="2924175"/>
            <a:ext cx="2592388" cy="720725"/>
          </a:xfrm>
          <a:prstGeom prst="plaque">
            <a:avLst>
              <a:gd name="adj" fmla="val 16667"/>
            </a:avLst>
          </a:prstGeom>
          <a:solidFill>
            <a:srgbClr val="CCECFF"/>
          </a:solidFill>
          <a:ln w="76200">
            <a:solidFill>
              <a:srgbClr val="0000FF"/>
            </a:solidFill>
            <a:miter lim="800000"/>
            <a:headEnd/>
            <a:tailEnd type="none" w="sm" len="med"/>
          </a:ln>
        </p:spPr>
        <p:txBody>
          <a:bodyPr lIns="65837" tIns="32918" rIns="65837" bIns="32918" anchor="ctr"/>
          <a:lstStyle/>
          <a:p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Поэтапное формирование</a:t>
            </a:r>
          </a:p>
          <a:p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    умственных действий</a:t>
            </a:r>
            <a:endParaRPr lang="ru-RU" sz="2800">
              <a:latin typeface="Arial" pitchFamily="34" charset="0"/>
            </a:endParaRPr>
          </a:p>
        </p:txBody>
      </p:sp>
      <p:sp>
        <p:nvSpPr>
          <p:cNvPr id="125970" name="Line 19"/>
          <p:cNvSpPr>
            <a:spLocks noChangeShapeType="1"/>
          </p:cNvSpPr>
          <p:nvPr/>
        </p:nvSpPr>
        <p:spPr bwMode="auto">
          <a:xfrm>
            <a:off x="3325813" y="930275"/>
            <a:ext cx="850900" cy="5826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5971" name="Line 20"/>
          <p:cNvSpPr>
            <a:spLocks noChangeShapeType="1"/>
          </p:cNvSpPr>
          <p:nvPr/>
        </p:nvSpPr>
        <p:spPr bwMode="auto">
          <a:xfrm>
            <a:off x="2555875" y="1844675"/>
            <a:ext cx="282575" cy="115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5972" name="Line 21"/>
          <p:cNvSpPr>
            <a:spLocks noChangeShapeType="1"/>
          </p:cNvSpPr>
          <p:nvPr/>
        </p:nvSpPr>
        <p:spPr bwMode="auto">
          <a:xfrm flipV="1">
            <a:off x="2752725" y="2443163"/>
            <a:ext cx="566738" cy="349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5973" name="Line 22"/>
          <p:cNvSpPr>
            <a:spLocks noChangeShapeType="1"/>
          </p:cNvSpPr>
          <p:nvPr/>
        </p:nvSpPr>
        <p:spPr bwMode="auto">
          <a:xfrm flipV="1">
            <a:off x="2836863" y="2676525"/>
            <a:ext cx="849312" cy="814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5974" name="Line 23"/>
          <p:cNvSpPr>
            <a:spLocks noChangeShapeType="1"/>
          </p:cNvSpPr>
          <p:nvPr/>
        </p:nvSpPr>
        <p:spPr bwMode="auto">
          <a:xfrm flipV="1">
            <a:off x="4298950" y="3025775"/>
            <a:ext cx="0" cy="6969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5975" name="Line 24"/>
          <p:cNvSpPr>
            <a:spLocks noChangeShapeType="1"/>
          </p:cNvSpPr>
          <p:nvPr/>
        </p:nvSpPr>
        <p:spPr bwMode="auto">
          <a:xfrm flipH="1" flipV="1">
            <a:off x="5181600" y="2676525"/>
            <a:ext cx="708025" cy="4651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5976" name="Line 25"/>
          <p:cNvSpPr>
            <a:spLocks noChangeShapeType="1"/>
          </p:cNvSpPr>
          <p:nvPr/>
        </p:nvSpPr>
        <p:spPr bwMode="auto">
          <a:xfrm flipH="1">
            <a:off x="4692650" y="930275"/>
            <a:ext cx="708025" cy="5826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5977" name="Line 26"/>
          <p:cNvSpPr>
            <a:spLocks noChangeShapeType="1"/>
          </p:cNvSpPr>
          <p:nvPr/>
        </p:nvSpPr>
        <p:spPr bwMode="auto">
          <a:xfrm flipH="1">
            <a:off x="5586413" y="1628775"/>
            <a:ext cx="425450" cy="233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5978" name="Line 27"/>
          <p:cNvSpPr>
            <a:spLocks noChangeShapeType="1"/>
          </p:cNvSpPr>
          <p:nvPr/>
        </p:nvSpPr>
        <p:spPr bwMode="auto">
          <a:xfrm flipH="1" flipV="1">
            <a:off x="5445125" y="2209800"/>
            <a:ext cx="566738" cy="233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5979" name="Line 28"/>
          <p:cNvSpPr>
            <a:spLocks noChangeShapeType="1"/>
          </p:cNvSpPr>
          <p:nvPr/>
        </p:nvSpPr>
        <p:spPr bwMode="auto">
          <a:xfrm flipH="1" flipV="1">
            <a:off x="5230813" y="2908300"/>
            <a:ext cx="498475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125980" name="Picture 29" descr="idea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4138" y="0"/>
            <a:ext cx="1439862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981" name="AutoShape 9"/>
          <p:cNvSpPr>
            <a:spLocks noChangeArrowheads="1"/>
          </p:cNvSpPr>
          <p:nvPr/>
        </p:nvSpPr>
        <p:spPr bwMode="auto">
          <a:xfrm>
            <a:off x="2049463" y="5868988"/>
            <a:ext cx="2089150" cy="504825"/>
          </a:xfrm>
          <a:prstGeom prst="plaque">
            <a:avLst>
              <a:gd name="adj" fmla="val 16667"/>
            </a:avLst>
          </a:prstGeom>
          <a:solidFill>
            <a:srgbClr val="CCECFF"/>
          </a:solidFill>
          <a:ln w="76200">
            <a:solidFill>
              <a:srgbClr val="0000FF"/>
            </a:solidFill>
            <a:miter lim="800000"/>
            <a:headEnd/>
            <a:tailEnd type="none" w="sm" len="med"/>
          </a:ln>
        </p:spPr>
        <p:txBody>
          <a:bodyPr lIns="65837" tIns="32918" rIns="65837" bIns="32918" anchor="ctr"/>
          <a:lstStyle/>
          <a:p>
            <a:pPr algn="ctr"/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Рефлексивное</a:t>
            </a:r>
            <a:endParaRPr lang="ru-RU" sz="2400">
              <a:latin typeface="Arial" pitchFamily="34" charset="0"/>
            </a:endParaRPr>
          </a:p>
        </p:txBody>
      </p:sp>
      <p:sp>
        <p:nvSpPr>
          <p:cNvPr id="125982" name="AutoShape 9"/>
          <p:cNvSpPr>
            <a:spLocks noChangeArrowheads="1"/>
          </p:cNvSpPr>
          <p:nvPr/>
        </p:nvSpPr>
        <p:spPr bwMode="auto">
          <a:xfrm>
            <a:off x="5148263" y="5884863"/>
            <a:ext cx="2089150" cy="504825"/>
          </a:xfrm>
          <a:prstGeom prst="plaque">
            <a:avLst>
              <a:gd name="adj" fmla="val 16667"/>
            </a:avLst>
          </a:prstGeom>
          <a:solidFill>
            <a:srgbClr val="CCECFF"/>
          </a:solidFill>
          <a:ln w="76200">
            <a:solidFill>
              <a:srgbClr val="0000FF"/>
            </a:solidFill>
            <a:miter lim="800000"/>
            <a:headEnd/>
            <a:tailEnd type="none" w="sm" len="med"/>
          </a:ln>
        </p:spPr>
        <p:txBody>
          <a:bodyPr lIns="65837" tIns="32918" rIns="65837" bIns="32918" anchor="ctr"/>
          <a:lstStyle/>
          <a:p>
            <a:pPr algn="ctr"/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Интегрированное </a:t>
            </a:r>
            <a:endParaRPr lang="ru-RU" sz="2400">
              <a:latin typeface="Arial" pitchFamily="34" charset="0"/>
            </a:endParaRPr>
          </a:p>
        </p:txBody>
      </p:sp>
      <p:sp>
        <p:nvSpPr>
          <p:cNvPr id="125983" name="Line 23"/>
          <p:cNvSpPr>
            <a:spLocks noChangeShapeType="1"/>
          </p:cNvSpPr>
          <p:nvPr/>
        </p:nvSpPr>
        <p:spPr bwMode="auto">
          <a:xfrm flipV="1">
            <a:off x="2447925" y="3284538"/>
            <a:ext cx="971550" cy="151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5984" name="Line 28"/>
          <p:cNvSpPr>
            <a:spLocks noChangeShapeType="1"/>
          </p:cNvSpPr>
          <p:nvPr/>
        </p:nvSpPr>
        <p:spPr bwMode="auto">
          <a:xfrm flipH="1" flipV="1">
            <a:off x="4956175" y="2849563"/>
            <a:ext cx="579438" cy="1947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5985" name="Line 23"/>
          <p:cNvSpPr>
            <a:spLocks noChangeShapeType="1"/>
          </p:cNvSpPr>
          <p:nvPr/>
        </p:nvSpPr>
        <p:spPr bwMode="auto">
          <a:xfrm flipV="1">
            <a:off x="2952750" y="2924175"/>
            <a:ext cx="733425" cy="2808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5986" name="Line 23"/>
          <p:cNvSpPr>
            <a:spLocks noChangeShapeType="1"/>
          </p:cNvSpPr>
          <p:nvPr/>
        </p:nvSpPr>
        <p:spPr bwMode="auto">
          <a:xfrm flipH="1" flipV="1">
            <a:off x="4838700" y="2871788"/>
            <a:ext cx="741363" cy="2860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0932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1371600" y="838200"/>
            <a:ext cx="7010400" cy="55626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571500" y="285750"/>
            <a:ext cx="8077200" cy="533400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 type="none" w="sm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400" b="1" i="1">
                <a:solidFill>
                  <a:srgbClr val="000000"/>
                </a:solidFill>
                <a:latin typeface="Comic Sans MS" pitchFamily="66" charset="0"/>
              </a:rPr>
              <a:t>КОНТИНУУМ   СТРАТЕГИЧЕСКИХ   ТЕХНОЛОГИЙ</a:t>
            </a:r>
          </a:p>
        </p:txBody>
      </p:sp>
      <p:sp>
        <p:nvSpPr>
          <p:cNvPr id="129028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533400" cy="3819525"/>
          </a:xfrm>
          <a:prstGeom prst="rect">
            <a:avLst/>
          </a:prstGeom>
          <a:noFill/>
          <a:ln w="76200">
            <a:solidFill>
              <a:srgbClr val="6699FF"/>
            </a:solidFill>
            <a:miter lim="800000"/>
            <a:headEnd/>
            <a:tailEnd type="none" w="sm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  <a:latin typeface="Verdana" pitchFamily="34" charset="0"/>
              </a:rPr>
              <a:t>информация</a:t>
            </a:r>
          </a:p>
        </p:txBody>
      </p:sp>
      <p:sp>
        <p:nvSpPr>
          <p:cNvPr id="129029" name="Text Box 6"/>
          <p:cNvSpPr txBox="1">
            <a:spLocks noChangeArrowheads="1"/>
          </p:cNvSpPr>
          <p:nvPr/>
        </p:nvSpPr>
        <p:spPr bwMode="auto">
          <a:xfrm>
            <a:off x="8686800" y="1268413"/>
            <a:ext cx="457200" cy="4914900"/>
          </a:xfrm>
          <a:prstGeom prst="rect">
            <a:avLst/>
          </a:prstGeom>
          <a:noFill/>
          <a:ln w="76200">
            <a:solidFill>
              <a:srgbClr val="FF5050"/>
            </a:solidFill>
            <a:miter lim="800000"/>
            <a:headEnd/>
            <a:tailEnd type="none" w="sm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  <a:latin typeface="Verdana" pitchFamily="34" charset="0"/>
              </a:rPr>
              <a:t>дея т ельнос т ь</a:t>
            </a:r>
          </a:p>
        </p:txBody>
      </p:sp>
      <p:sp>
        <p:nvSpPr>
          <p:cNvPr id="129030" name="AutoShape 7"/>
          <p:cNvSpPr>
            <a:spLocks noChangeArrowheads="1"/>
          </p:cNvSpPr>
          <p:nvPr/>
        </p:nvSpPr>
        <p:spPr bwMode="auto">
          <a:xfrm>
            <a:off x="1600200" y="1219200"/>
            <a:ext cx="381000" cy="4876800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3175">
            <a:solidFill>
              <a:srgbClr val="333300"/>
            </a:solidFill>
            <a:round/>
            <a:headEnd/>
            <a:tailEnd type="none" w="sm" len="med"/>
          </a:ln>
        </p:spPr>
        <p:txBody>
          <a:bodyPr wrap="none" anchor="ctr"/>
          <a:lstStyle/>
          <a:p>
            <a:pPr algn="ctr" eaLnBrk="0" hangingPunct="0"/>
            <a:endParaRPr lang="ru-R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9031" name="Text Box 8"/>
          <p:cNvSpPr txBox="1">
            <a:spLocks noChangeArrowheads="1"/>
          </p:cNvSpPr>
          <p:nvPr/>
        </p:nvSpPr>
        <p:spPr bwMode="auto">
          <a:xfrm>
            <a:off x="1600200" y="2819400"/>
            <a:ext cx="381000" cy="2282825"/>
          </a:xfrm>
          <a:prstGeom prst="rect">
            <a:avLst/>
          </a:prstGeom>
          <a:noFill/>
          <a:ln w="76200">
            <a:noFill/>
            <a:miter lim="800000"/>
            <a:headEnd/>
            <a:tailEnd type="none" w="sm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  <a:latin typeface="Comic Sans MS" pitchFamily="66" charset="0"/>
              </a:rPr>
              <a:t>лекции</a:t>
            </a:r>
          </a:p>
        </p:txBody>
      </p:sp>
      <p:sp>
        <p:nvSpPr>
          <p:cNvPr id="129032" name="AutoShape 9"/>
          <p:cNvSpPr>
            <a:spLocks noChangeArrowheads="1"/>
          </p:cNvSpPr>
          <p:nvPr/>
        </p:nvSpPr>
        <p:spPr bwMode="auto">
          <a:xfrm>
            <a:off x="3429000" y="1219200"/>
            <a:ext cx="381000" cy="4876800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3175">
            <a:solidFill>
              <a:srgbClr val="333300"/>
            </a:solidFill>
            <a:round/>
            <a:headEnd/>
            <a:tailEnd type="none" w="sm" len="med"/>
          </a:ln>
        </p:spPr>
        <p:txBody>
          <a:bodyPr wrap="none" anchor="ctr"/>
          <a:lstStyle/>
          <a:p>
            <a:pPr algn="ctr" eaLnBrk="0" hangingPunct="0"/>
            <a:endParaRPr lang="ru-R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9033" name="AutoShape 10"/>
          <p:cNvSpPr>
            <a:spLocks noChangeArrowheads="1"/>
          </p:cNvSpPr>
          <p:nvPr/>
        </p:nvSpPr>
        <p:spPr bwMode="auto">
          <a:xfrm>
            <a:off x="4343400" y="1219200"/>
            <a:ext cx="381000" cy="4876800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3175">
            <a:solidFill>
              <a:srgbClr val="333300"/>
            </a:solidFill>
            <a:round/>
            <a:headEnd/>
            <a:tailEnd type="none" w="sm" len="med"/>
          </a:ln>
        </p:spPr>
        <p:txBody>
          <a:bodyPr wrap="none" anchor="ctr"/>
          <a:lstStyle/>
          <a:p>
            <a:pPr algn="ctr" eaLnBrk="0" hangingPunct="0"/>
            <a:endParaRPr lang="ru-R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9034" name="AutoShape 11"/>
          <p:cNvSpPr>
            <a:spLocks noChangeArrowheads="1"/>
          </p:cNvSpPr>
          <p:nvPr/>
        </p:nvSpPr>
        <p:spPr bwMode="auto">
          <a:xfrm>
            <a:off x="5334000" y="1219200"/>
            <a:ext cx="381000" cy="4876800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3175">
            <a:solidFill>
              <a:srgbClr val="333300"/>
            </a:solidFill>
            <a:round/>
            <a:headEnd/>
            <a:tailEnd type="none" w="sm" len="med"/>
          </a:ln>
        </p:spPr>
        <p:txBody>
          <a:bodyPr wrap="none" anchor="ctr"/>
          <a:lstStyle/>
          <a:p>
            <a:pPr algn="ctr" eaLnBrk="0" hangingPunct="0"/>
            <a:endParaRPr lang="ru-R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9035" name="AutoShape 12"/>
          <p:cNvSpPr>
            <a:spLocks noChangeArrowheads="1"/>
          </p:cNvSpPr>
          <p:nvPr/>
        </p:nvSpPr>
        <p:spPr bwMode="auto">
          <a:xfrm>
            <a:off x="6172200" y="1219200"/>
            <a:ext cx="381000" cy="4876800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3175">
            <a:solidFill>
              <a:srgbClr val="333300"/>
            </a:solidFill>
            <a:round/>
            <a:headEnd/>
            <a:tailEnd type="none" w="sm" len="med"/>
          </a:ln>
        </p:spPr>
        <p:txBody>
          <a:bodyPr wrap="none" anchor="ctr"/>
          <a:lstStyle/>
          <a:p>
            <a:pPr algn="ctr" eaLnBrk="0" hangingPunct="0"/>
            <a:endParaRPr lang="ru-RU" sz="24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29036" name="AutoShape 13"/>
          <p:cNvSpPr>
            <a:spLocks noChangeArrowheads="1"/>
          </p:cNvSpPr>
          <p:nvPr/>
        </p:nvSpPr>
        <p:spPr bwMode="auto">
          <a:xfrm>
            <a:off x="7010400" y="1219200"/>
            <a:ext cx="381000" cy="4876800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3175">
            <a:solidFill>
              <a:srgbClr val="333300"/>
            </a:solidFill>
            <a:round/>
            <a:headEnd/>
            <a:tailEnd type="none" w="sm" len="med"/>
          </a:ln>
        </p:spPr>
        <p:txBody>
          <a:bodyPr wrap="none" anchor="ctr"/>
          <a:lstStyle/>
          <a:p>
            <a:pPr algn="ctr" eaLnBrk="0" hangingPunct="0"/>
            <a:endParaRPr lang="ru-R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9037" name="AutoShape 14"/>
          <p:cNvSpPr>
            <a:spLocks noChangeArrowheads="1"/>
          </p:cNvSpPr>
          <p:nvPr/>
        </p:nvSpPr>
        <p:spPr bwMode="auto">
          <a:xfrm>
            <a:off x="7772400" y="1219200"/>
            <a:ext cx="381000" cy="4876800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3175">
            <a:solidFill>
              <a:srgbClr val="333300"/>
            </a:solidFill>
            <a:round/>
            <a:headEnd/>
            <a:tailEnd type="none" w="sm" len="med"/>
          </a:ln>
        </p:spPr>
        <p:txBody>
          <a:bodyPr wrap="none" anchor="ctr"/>
          <a:lstStyle/>
          <a:p>
            <a:pPr algn="ctr" eaLnBrk="0" hangingPunct="0"/>
            <a:endParaRPr lang="ru-R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9038" name="AutoShape 15"/>
          <p:cNvSpPr>
            <a:spLocks noChangeArrowheads="1"/>
          </p:cNvSpPr>
          <p:nvPr/>
        </p:nvSpPr>
        <p:spPr bwMode="auto">
          <a:xfrm>
            <a:off x="2590800" y="1219200"/>
            <a:ext cx="381000" cy="4876800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3175">
            <a:solidFill>
              <a:srgbClr val="333300"/>
            </a:solidFill>
            <a:round/>
            <a:headEnd/>
            <a:tailEnd type="none" w="sm" len="med"/>
          </a:ln>
        </p:spPr>
        <p:txBody>
          <a:bodyPr wrap="none" anchor="ctr"/>
          <a:lstStyle/>
          <a:p>
            <a:pPr algn="ctr" eaLnBrk="0" hangingPunct="0"/>
            <a:endParaRPr lang="ru-R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9039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381000" cy="3378200"/>
          </a:xfrm>
          <a:prstGeom prst="rect">
            <a:avLst/>
          </a:prstGeom>
          <a:noFill/>
          <a:ln w="76200">
            <a:noFill/>
            <a:miter lim="800000"/>
            <a:headEnd/>
            <a:tailEnd type="none" w="sm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  <a:latin typeface="Comic Sans MS" pitchFamily="66" charset="0"/>
              </a:rPr>
              <a:t>дискуссии</a:t>
            </a:r>
          </a:p>
        </p:txBody>
      </p:sp>
      <p:sp>
        <p:nvSpPr>
          <p:cNvPr id="129040" name="Text Box 17"/>
          <p:cNvSpPr txBox="1">
            <a:spLocks noChangeArrowheads="1"/>
          </p:cNvSpPr>
          <p:nvPr/>
        </p:nvSpPr>
        <p:spPr bwMode="auto">
          <a:xfrm>
            <a:off x="3419475" y="1628775"/>
            <a:ext cx="381000" cy="3749675"/>
          </a:xfrm>
          <a:prstGeom prst="rect">
            <a:avLst/>
          </a:prstGeom>
          <a:noFill/>
          <a:ln w="76200">
            <a:noFill/>
            <a:miter lim="800000"/>
            <a:headEnd/>
            <a:tailEnd type="none" w="sm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000" b="1">
                <a:solidFill>
                  <a:srgbClr val="000000"/>
                </a:solidFill>
                <a:latin typeface="Comic Sans MS" pitchFamily="66" charset="0"/>
              </a:rPr>
              <a:t>исследования</a:t>
            </a:r>
          </a:p>
        </p:txBody>
      </p:sp>
      <p:sp>
        <p:nvSpPr>
          <p:cNvPr id="129041" name="Text Box 18"/>
          <p:cNvSpPr txBox="1">
            <a:spLocks noChangeArrowheads="1"/>
          </p:cNvSpPr>
          <p:nvPr/>
        </p:nvSpPr>
        <p:spPr bwMode="auto">
          <a:xfrm>
            <a:off x="4343400" y="2286000"/>
            <a:ext cx="381000" cy="3013075"/>
          </a:xfrm>
          <a:prstGeom prst="rect">
            <a:avLst/>
          </a:prstGeom>
          <a:noFill/>
          <a:ln w="76200">
            <a:noFill/>
            <a:miter lim="800000"/>
            <a:headEnd/>
            <a:tailEnd type="none" w="sm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  <a:latin typeface="Comic Sans MS" pitchFamily="66" charset="0"/>
              </a:rPr>
              <a:t>тренинги</a:t>
            </a:r>
          </a:p>
        </p:txBody>
      </p:sp>
      <p:sp>
        <p:nvSpPr>
          <p:cNvPr id="129042" name="Text Box 19"/>
          <p:cNvSpPr txBox="1">
            <a:spLocks noChangeArrowheads="1"/>
          </p:cNvSpPr>
          <p:nvPr/>
        </p:nvSpPr>
        <p:spPr bwMode="auto">
          <a:xfrm>
            <a:off x="5334000" y="2667000"/>
            <a:ext cx="381000" cy="2363788"/>
          </a:xfrm>
          <a:prstGeom prst="rect">
            <a:avLst/>
          </a:prstGeom>
          <a:noFill/>
          <a:ln w="76200">
            <a:noFill/>
            <a:miter lim="800000"/>
            <a:headEnd/>
            <a:tailEnd type="none" w="sm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latin typeface="Comic Sans MS" pitchFamily="66" charset="0"/>
              </a:rPr>
              <a:t> </a:t>
            </a:r>
          </a:p>
          <a:p>
            <a:pPr algn="ctr" eaLnBrk="0" hangingPunct="0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sz="2800" b="1">
                <a:solidFill>
                  <a:srgbClr val="000000"/>
                </a:solidFill>
                <a:latin typeface="Comic Sans MS" pitchFamily="66" charset="0"/>
              </a:rPr>
              <a:t>иг</a:t>
            </a:r>
            <a:r>
              <a:rPr lang="ru-RU" sz="2400" b="1">
                <a:solidFill>
                  <a:srgbClr val="000000"/>
                </a:solidFill>
                <a:latin typeface="Comic Sans MS" pitchFamily="66" charset="0"/>
              </a:rPr>
              <a:t>ры</a:t>
            </a:r>
          </a:p>
        </p:txBody>
      </p:sp>
      <p:sp>
        <p:nvSpPr>
          <p:cNvPr id="129043" name="Text Box 20"/>
          <p:cNvSpPr txBox="1">
            <a:spLocks noChangeArrowheads="1"/>
          </p:cNvSpPr>
          <p:nvPr/>
        </p:nvSpPr>
        <p:spPr bwMode="auto">
          <a:xfrm>
            <a:off x="6172200" y="1219200"/>
            <a:ext cx="304800" cy="4999038"/>
          </a:xfrm>
          <a:prstGeom prst="rect">
            <a:avLst/>
          </a:prstGeom>
          <a:noFill/>
          <a:ln w="76200">
            <a:noFill/>
            <a:miter lim="800000"/>
            <a:headEnd/>
            <a:tailEnd type="none" w="sm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1400" b="1">
                <a:solidFill>
                  <a:srgbClr val="000000"/>
                </a:solidFill>
                <a:latin typeface="Comic Sans MS" pitchFamily="66" charset="0"/>
              </a:rPr>
              <a:t>Активизация</a:t>
            </a:r>
          </a:p>
          <a:p>
            <a:pPr algn="ctr" eaLnBrk="0" hangingPunct="0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latin typeface="Comic Sans MS" pitchFamily="66" charset="0"/>
              </a:rPr>
              <a:t>творчества</a:t>
            </a:r>
          </a:p>
        </p:txBody>
      </p:sp>
      <p:sp>
        <p:nvSpPr>
          <p:cNvPr id="129044" name="Text Box 21"/>
          <p:cNvSpPr txBox="1">
            <a:spLocks noChangeArrowheads="1"/>
          </p:cNvSpPr>
          <p:nvPr/>
        </p:nvSpPr>
        <p:spPr bwMode="auto">
          <a:xfrm>
            <a:off x="7772400" y="2362200"/>
            <a:ext cx="381000" cy="2289175"/>
          </a:xfrm>
          <a:prstGeom prst="rect">
            <a:avLst/>
          </a:prstGeom>
          <a:noFill/>
          <a:ln w="76200">
            <a:noFill/>
            <a:miter lim="800000"/>
            <a:headEnd/>
            <a:tailEnd type="none" w="sm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latin typeface="Comic Sans MS" pitchFamily="66" charset="0"/>
              </a:rPr>
              <a:t>практика</a:t>
            </a:r>
          </a:p>
        </p:txBody>
      </p:sp>
      <p:sp>
        <p:nvSpPr>
          <p:cNvPr id="129045" name="Text Box 22"/>
          <p:cNvSpPr txBox="1">
            <a:spLocks noChangeArrowheads="1"/>
          </p:cNvSpPr>
          <p:nvPr/>
        </p:nvSpPr>
        <p:spPr bwMode="auto">
          <a:xfrm>
            <a:off x="7010400" y="1752600"/>
            <a:ext cx="381000" cy="3749675"/>
          </a:xfrm>
          <a:prstGeom prst="rect">
            <a:avLst/>
          </a:prstGeom>
          <a:noFill/>
          <a:ln w="76200">
            <a:noFill/>
            <a:miter lim="800000"/>
            <a:headEnd/>
            <a:tailEnd type="none" w="sm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000" b="1">
                <a:solidFill>
                  <a:srgbClr val="000000"/>
                </a:solidFill>
                <a:latin typeface="Comic Sans MS" pitchFamily="66" charset="0"/>
              </a:rPr>
              <a:t>самообучение</a:t>
            </a:r>
          </a:p>
        </p:txBody>
      </p:sp>
      <p:sp>
        <p:nvSpPr>
          <p:cNvPr id="129046" name="Line 23"/>
          <p:cNvSpPr>
            <a:spLocks noChangeShapeType="1"/>
          </p:cNvSpPr>
          <p:nvPr/>
        </p:nvSpPr>
        <p:spPr bwMode="auto">
          <a:xfrm flipV="1">
            <a:off x="381000" y="1752600"/>
            <a:ext cx="8763000" cy="35814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none" w="sm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9047" name="Line 24"/>
          <p:cNvSpPr>
            <a:spLocks noChangeShapeType="1"/>
          </p:cNvSpPr>
          <p:nvPr/>
        </p:nvSpPr>
        <p:spPr bwMode="auto">
          <a:xfrm flipV="1">
            <a:off x="1371600" y="762000"/>
            <a:ext cx="0" cy="56388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stealth" w="sm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9048" name="Text Box 25"/>
          <p:cNvSpPr txBox="1">
            <a:spLocks noChangeArrowheads="1"/>
          </p:cNvSpPr>
          <p:nvPr/>
        </p:nvSpPr>
        <p:spPr bwMode="auto">
          <a:xfrm>
            <a:off x="762000" y="685800"/>
            <a:ext cx="533400" cy="304800"/>
          </a:xfrm>
          <a:prstGeom prst="rect">
            <a:avLst/>
          </a:prstGeom>
          <a:noFill/>
          <a:ln w="76200">
            <a:noFill/>
            <a:miter lim="800000"/>
            <a:headEnd/>
            <a:tailEnd type="none" w="sm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100</a:t>
            </a:r>
          </a:p>
        </p:txBody>
      </p:sp>
      <p:sp>
        <p:nvSpPr>
          <p:cNvPr id="129049" name="Text Box 26"/>
          <p:cNvSpPr txBox="1">
            <a:spLocks noChangeArrowheads="1"/>
          </p:cNvSpPr>
          <p:nvPr/>
        </p:nvSpPr>
        <p:spPr bwMode="auto">
          <a:xfrm>
            <a:off x="685800" y="6096000"/>
            <a:ext cx="533400" cy="304800"/>
          </a:xfrm>
          <a:prstGeom prst="rect">
            <a:avLst/>
          </a:prstGeom>
          <a:noFill/>
          <a:ln w="76200">
            <a:noFill/>
            <a:miter lim="800000"/>
            <a:headEnd/>
            <a:tailEnd type="none" w="sm" len="med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29050" name="TextBox 2"/>
          <p:cNvSpPr txBox="1">
            <a:spLocks noChangeArrowheads="1"/>
          </p:cNvSpPr>
          <p:nvPr/>
        </p:nvSpPr>
        <p:spPr bwMode="auto">
          <a:xfrm>
            <a:off x="247650" y="6440488"/>
            <a:ext cx="8475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Arial" pitchFamily="34" charset="0"/>
                <a:cs typeface="Times New Roman" pitchFamily="18" charset="0"/>
              </a:rPr>
              <a:t>Борисова Н.В..Кафедра новых технологий активного обучения    </a:t>
            </a:r>
            <a:r>
              <a:rPr lang="ru-RU" sz="1400">
                <a:latin typeface="Arial" pitchFamily="34" charset="0"/>
                <a:cs typeface="Times New Roman" pitchFamily="18" charset="0"/>
              </a:rPr>
              <a:t>ИКВО НИТУ МИСиС  </a:t>
            </a:r>
          </a:p>
        </p:txBody>
      </p:sp>
    </p:spTree>
    <p:extLst>
      <p:ext uri="{BB962C8B-B14F-4D97-AF65-F5344CB8AC3E}">
        <p14:creationId xmlns:p14="http://schemas.microsoft.com/office/powerpoint/2010/main" val="2682612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Oval 2"/>
          <p:cNvSpPr>
            <a:spLocks noChangeArrowheads="1"/>
          </p:cNvSpPr>
          <p:nvPr/>
        </p:nvSpPr>
        <p:spPr bwMode="auto">
          <a:xfrm flipV="1">
            <a:off x="0" y="260350"/>
            <a:ext cx="4038600" cy="1989138"/>
          </a:xfrm>
          <a:prstGeom prst="ellipse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8243" name="AutoShape 3"/>
          <p:cNvSpPr>
            <a:spLocks noChangeArrowheads="1"/>
          </p:cNvSpPr>
          <p:nvPr/>
        </p:nvSpPr>
        <p:spPr bwMode="auto">
          <a:xfrm>
            <a:off x="3779838" y="404813"/>
            <a:ext cx="2057400" cy="1752600"/>
          </a:xfrm>
          <a:prstGeom prst="curvedLeftArrow">
            <a:avLst>
              <a:gd name="adj1" fmla="val 20000"/>
              <a:gd name="adj2" fmla="val 40000"/>
              <a:gd name="adj3" fmla="val 39130"/>
            </a:avLst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323850" y="2384425"/>
            <a:ext cx="8820150" cy="4108450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latin typeface="Arial" pitchFamily="34" charset="0"/>
                <a:ea typeface="Batang" pitchFamily="18" charset="-127"/>
              </a:rPr>
              <a:t>             </a:t>
            </a:r>
            <a:r>
              <a:rPr lang="ru-RU" sz="2400" b="1">
                <a:latin typeface="Arial" pitchFamily="34" charset="0"/>
                <a:ea typeface="Batang" pitchFamily="18" charset="-127"/>
              </a:rPr>
              <a:t>Технология анализа конкретных ситуаций </a:t>
            </a:r>
            <a:r>
              <a:rPr lang="ru-RU" sz="2400">
                <a:latin typeface="Arial" pitchFamily="34" charset="0"/>
                <a:ea typeface="Batang" pitchFamily="18" charset="-127"/>
              </a:rPr>
              <a:t>( метод кейсов ) представляет   собой изучение, анализ и принятие решений  по ситуации, которая возникла  в результате происшедших событий или может возникнуть при определенных обстоятельствах в конкретной организации в тот или иной момент времени. Этот метод развивает аналитическое мышление студентов, системный подход к решению проблемы, позволяет выделять варианты правильных и ошибочных решений, выбирать критерии нахождения оптимального решения, принимать коллективные решения.</a:t>
            </a:r>
            <a:endParaRPr lang="ru-RU" sz="4800">
              <a:latin typeface="Arial" pitchFamily="34" charset="0"/>
            </a:endParaRPr>
          </a:p>
        </p:txBody>
      </p:sp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0" y="3070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0" y="3116263"/>
            <a:ext cx="914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000">
                <a:latin typeface="Comic Sans MS" pitchFamily="66" charset="0"/>
                <a:ea typeface="Batang" pitchFamily="18" charset="-127"/>
              </a:rPr>
              <a:t>                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685800" y="533400"/>
            <a:ext cx="3276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000">
                <a:latin typeface="Comic Sans MS" pitchFamily="66" charset="0"/>
                <a:ea typeface="Batang" pitchFamily="18" charset="-127"/>
              </a:rPr>
              <a:t>Неигровые технологии </a:t>
            </a:r>
            <a:endParaRPr lang="ru-RU" sz="4400">
              <a:latin typeface="Times New Roman" pitchFamily="18" charset="0"/>
            </a:endParaRPr>
          </a:p>
          <a:p>
            <a:pPr algn="ctr" eaLnBrk="0" hangingPunct="0"/>
            <a:r>
              <a:rPr lang="ru-RU" sz="2000">
                <a:latin typeface="Comic Sans MS" pitchFamily="66" charset="0"/>
                <a:ea typeface="Batang" pitchFamily="18" charset="-127"/>
              </a:rPr>
              <a:t>представлены  большой группой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>
                <a:latin typeface="Comic Sans MS" pitchFamily="66" charset="0"/>
                <a:ea typeface="Batang" pitchFamily="18" charset="-127"/>
              </a:rPr>
              <a:t>    </a:t>
            </a:r>
            <a:r>
              <a:rPr lang="ru-RU" sz="2000" b="1">
                <a:latin typeface="Comic Sans MS" pitchFamily="66" charset="0"/>
                <a:ea typeface="Batang" pitchFamily="18" charset="-127"/>
              </a:rPr>
              <a:t>конкретных ситуаций (КС).</a:t>
            </a: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5795963" y="404813"/>
            <a:ext cx="3348037" cy="1373187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Исследовательские стратегические технологии</a:t>
            </a:r>
          </a:p>
        </p:txBody>
      </p:sp>
    </p:spTree>
    <p:extLst>
      <p:ext uri="{BB962C8B-B14F-4D97-AF65-F5344CB8AC3E}">
        <p14:creationId xmlns:p14="http://schemas.microsoft.com/office/powerpoint/2010/main" val="3916070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628650" y="2492375"/>
            <a:ext cx="755967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0000FF"/>
              </a:buClr>
              <a:buSzPct val="80000"/>
              <a:buFont typeface="Wingdings" pitchFamily="2" charset="2"/>
              <a:buChar char="l"/>
              <a:defRPr/>
            </a:pPr>
            <a:r>
              <a:rPr lang="ru-RU" sz="2800" b="1" dirty="0">
                <a:solidFill>
                  <a:srgbClr val="33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ru-RU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Деловая игра</a:t>
            </a:r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- имитационное          игровое моделирование функционирования  социально - экономических систем или   их  элементов и деятельности занятых в     нем людей, происходящее в форме </a:t>
            </a:r>
            <a:r>
              <a:rPr lang="ru-RU" sz="2800" b="1" dirty="0">
                <a:solidFill>
                  <a:prstClr val="black"/>
                </a:solidFill>
                <a:latin typeface="Monotype Corsiva" pitchFamily="66" charset="0"/>
                <a:cs typeface="Arial" pitchFamily="34" charset="0"/>
              </a:rPr>
              <a:t>ролевого    взаимодействия</a:t>
            </a:r>
            <a:r>
              <a:rPr lang="ru-RU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2800" b="1" dirty="0">
                <a:solidFill>
                  <a:prstClr val="black"/>
                </a:solidFill>
                <a:latin typeface="Monotype Corsiva" pitchFamily="66" charset="0"/>
                <a:cs typeface="Arial" pitchFamily="34" charset="0"/>
              </a:rPr>
              <a:t>условиях неопределенности </a:t>
            </a:r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sz="2800" b="1" dirty="0">
                <a:solidFill>
                  <a:prstClr val="black"/>
                </a:solidFill>
                <a:latin typeface="Monotype Corsiva" pitchFamily="66" charset="0"/>
                <a:cs typeface="Arial" pitchFamily="34" charset="0"/>
              </a:rPr>
              <a:t>конфликта</a:t>
            </a:r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с </a:t>
            </a:r>
            <a:r>
              <a:rPr lang="ru-RU" sz="2800" b="1" dirty="0">
                <a:solidFill>
                  <a:prstClr val="black"/>
                </a:solidFill>
                <a:latin typeface="Monotype Corsiva" pitchFamily="66" charset="0"/>
                <a:cs typeface="Arial" pitchFamily="34" charset="0"/>
              </a:rPr>
              <a:t>принятием решений</a:t>
            </a:r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направленных  на </a:t>
            </a:r>
            <a:r>
              <a:rPr lang="ru-RU" sz="2800" b="1" dirty="0">
                <a:solidFill>
                  <a:prstClr val="black"/>
                </a:solidFill>
                <a:latin typeface="Monotype Corsiva" pitchFamily="66" charset="0"/>
                <a:cs typeface="Arial" pitchFamily="34" charset="0"/>
              </a:rPr>
              <a:t>достижение желаемого  состояния </a:t>
            </a:r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объекта  управления</a:t>
            </a:r>
          </a:p>
        </p:txBody>
      </p:sp>
      <p:grpSp>
        <p:nvGrpSpPr>
          <p:cNvPr id="139267" name="Group 5"/>
          <p:cNvGrpSpPr>
            <a:grpSpLocks/>
          </p:cNvGrpSpPr>
          <p:nvPr/>
        </p:nvGrpSpPr>
        <p:grpSpPr bwMode="auto">
          <a:xfrm>
            <a:off x="541338" y="730250"/>
            <a:ext cx="7559675" cy="1955800"/>
            <a:chOff x="1776" y="192"/>
            <a:chExt cx="2208" cy="960"/>
          </a:xfrm>
        </p:grpSpPr>
        <p:grpSp>
          <p:nvGrpSpPr>
            <p:cNvPr id="139274" name="Group 6"/>
            <p:cNvGrpSpPr>
              <a:grpSpLocks/>
            </p:cNvGrpSpPr>
            <p:nvPr/>
          </p:nvGrpSpPr>
          <p:grpSpPr bwMode="auto">
            <a:xfrm>
              <a:off x="1776" y="192"/>
              <a:ext cx="2208" cy="960"/>
              <a:chOff x="1824" y="240"/>
              <a:chExt cx="2160" cy="960"/>
            </a:xfrm>
          </p:grpSpPr>
          <p:grpSp>
            <p:nvGrpSpPr>
              <p:cNvPr id="139276" name="Group 7"/>
              <p:cNvGrpSpPr>
                <a:grpSpLocks/>
              </p:cNvGrpSpPr>
              <p:nvPr/>
            </p:nvGrpSpPr>
            <p:grpSpPr bwMode="auto">
              <a:xfrm>
                <a:off x="1824" y="240"/>
                <a:ext cx="2160" cy="960"/>
                <a:chOff x="1824" y="240"/>
                <a:chExt cx="2160" cy="960"/>
              </a:xfrm>
            </p:grpSpPr>
            <p:grpSp>
              <p:nvGrpSpPr>
                <p:cNvPr id="139278" name="Group 8"/>
                <p:cNvGrpSpPr>
                  <a:grpSpLocks/>
                </p:cNvGrpSpPr>
                <p:nvPr/>
              </p:nvGrpSpPr>
              <p:grpSpPr bwMode="auto">
                <a:xfrm>
                  <a:off x="1824" y="240"/>
                  <a:ext cx="2160" cy="960"/>
                  <a:chOff x="1824" y="240"/>
                  <a:chExt cx="2160" cy="960"/>
                </a:xfrm>
              </p:grpSpPr>
              <p:grpSp>
                <p:nvGrpSpPr>
                  <p:cNvPr id="13928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824" y="240"/>
                    <a:ext cx="2160" cy="960"/>
                    <a:chOff x="1728" y="240"/>
                    <a:chExt cx="2400" cy="960"/>
                  </a:xfrm>
                </p:grpSpPr>
                <p:grpSp>
                  <p:nvGrpSpPr>
                    <p:cNvPr id="139282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28" y="240"/>
                      <a:ext cx="2400" cy="960"/>
                      <a:chOff x="1728" y="240"/>
                      <a:chExt cx="2400" cy="960"/>
                    </a:xfrm>
                  </p:grpSpPr>
                  <p:grpSp>
                    <p:nvGrpSpPr>
                      <p:cNvPr id="139284" name="Group 1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28" y="240"/>
                        <a:ext cx="2400" cy="960"/>
                        <a:chOff x="1728" y="240"/>
                        <a:chExt cx="3072" cy="960"/>
                      </a:xfrm>
                    </p:grpSpPr>
                    <p:grpSp>
                      <p:nvGrpSpPr>
                        <p:cNvPr id="139286" name="Group 1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728" y="240"/>
                          <a:ext cx="3072" cy="960"/>
                          <a:chOff x="1728" y="240"/>
                          <a:chExt cx="3072" cy="960"/>
                        </a:xfrm>
                      </p:grpSpPr>
                      <p:grpSp>
                        <p:nvGrpSpPr>
                          <p:cNvPr id="139288" name="Group 1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28" y="240"/>
                            <a:ext cx="3072" cy="960"/>
                            <a:chOff x="1728" y="240"/>
                            <a:chExt cx="2352" cy="1152"/>
                          </a:xfrm>
                        </p:grpSpPr>
                        <p:grpSp>
                          <p:nvGrpSpPr>
                            <p:cNvPr id="139290" name="Group 1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728" y="240"/>
                              <a:ext cx="2352" cy="1152"/>
                              <a:chOff x="1728" y="240"/>
                              <a:chExt cx="2352" cy="1152"/>
                            </a:xfrm>
                          </p:grpSpPr>
                          <p:sp>
                            <p:nvSpPr>
                              <p:cNvPr id="139292" name="AutoShape 1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728" y="240"/>
                                <a:ext cx="2352" cy="912"/>
                              </a:xfrm>
                              <a:prstGeom prst="cloudCallout">
                                <a:avLst>
                                  <a:gd name="adj1" fmla="val -36352"/>
                                  <a:gd name="adj2" fmla="val 60528"/>
                                </a:avLst>
                              </a:prstGeom>
                              <a:noFill/>
                              <a:ln w="5715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pPr algn="ctr" eaLnBrk="0" hangingPunct="0"/>
                                <a:endParaRPr lang="ru-RU" sz="2400">
                                  <a:solidFill>
                                    <a:srgbClr val="000000"/>
                                  </a:solidFill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139293" name="Oval 1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920" y="912"/>
                                <a:ext cx="576" cy="480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bg1"/>
                              </a:solidFill>
                              <a:ln w="57150">
                                <a:solidFill>
                                  <a:schemeClr val="bg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ru-RU">
                                  <a:solidFill>
                                    <a:srgbClr val="000000"/>
                                  </a:solidFill>
                                </a:endParaRPr>
                              </a:p>
                            </p:txBody>
                          </p:sp>
                        </p:grpSp>
                        <p:sp>
                          <p:nvSpPr>
                            <p:cNvPr id="139291" name="Freeform 1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004" y="984"/>
                              <a:ext cx="486" cy="126"/>
                            </a:xfrm>
                            <a:custGeom>
                              <a:avLst/>
                              <a:gdLst>
                                <a:gd name="T0" fmla="*/ 0 w 486"/>
                                <a:gd name="T1" fmla="*/ 0 h 126"/>
                                <a:gd name="T2" fmla="*/ 78 w 486"/>
                                <a:gd name="T3" fmla="*/ 36 h 126"/>
                                <a:gd name="T4" fmla="*/ 222 w 486"/>
                                <a:gd name="T5" fmla="*/ 108 h 126"/>
                                <a:gd name="T6" fmla="*/ 318 w 486"/>
                                <a:gd name="T7" fmla="*/ 126 h 126"/>
                                <a:gd name="T8" fmla="*/ 462 w 486"/>
                                <a:gd name="T9" fmla="*/ 108 h 126"/>
                                <a:gd name="T10" fmla="*/ 486 w 486"/>
                                <a:gd name="T11" fmla="*/ 108 h 126"/>
                                <a:gd name="T12" fmla="*/ 0 60000 65536"/>
                                <a:gd name="T13" fmla="*/ 0 60000 65536"/>
                                <a:gd name="T14" fmla="*/ 0 60000 65536"/>
                                <a:gd name="T15" fmla="*/ 0 60000 65536"/>
                                <a:gd name="T16" fmla="*/ 0 60000 65536"/>
                                <a:gd name="T17" fmla="*/ 0 60000 65536"/>
                              </a:gdLst>
                              <a:ahLst/>
                              <a:cxnLst>
                                <a:cxn ang="T12">
                                  <a:pos x="T0" y="T1"/>
                                </a:cxn>
                                <a:cxn ang="T13">
                                  <a:pos x="T2" y="T3"/>
                                </a:cxn>
                                <a:cxn ang="T14">
                                  <a:pos x="T4" y="T5"/>
                                </a:cxn>
                                <a:cxn ang="T15">
                                  <a:pos x="T6" y="T7"/>
                                </a:cxn>
                                <a:cxn ang="T16">
                                  <a:pos x="T8" y="T9"/>
                                </a:cxn>
                                <a:cxn ang="T17">
                                  <a:pos x="T10" y="T11"/>
                                </a:cxn>
                              </a:cxnLst>
                              <a:rect l="0" t="0" r="r" b="b"/>
                              <a:pathLst>
                                <a:path w="486" h="126">
                                  <a:moveTo>
                                    <a:pt x="0" y="0"/>
                                  </a:moveTo>
                                  <a:cubicBezTo>
                                    <a:pt x="47" y="31"/>
                                    <a:pt x="6" y="27"/>
                                    <a:pt x="78" y="36"/>
                                  </a:cubicBezTo>
                                  <a:cubicBezTo>
                                    <a:pt x="95" y="87"/>
                                    <a:pt x="175" y="102"/>
                                    <a:pt x="222" y="108"/>
                                  </a:cubicBezTo>
                                  <a:cubicBezTo>
                                    <a:pt x="254" y="119"/>
                                    <a:pt x="285" y="122"/>
                                    <a:pt x="318" y="126"/>
                                  </a:cubicBezTo>
                                  <a:cubicBezTo>
                                    <a:pt x="367" y="121"/>
                                    <a:pt x="414" y="113"/>
                                    <a:pt x="462" y="108"/>
                                  </a:cubicBezTo>
                                  <a:cubicBezTo>
                                    <a:pt x="483" y="115"/>
                                    <a:pt x="476" y="118"/>
                                    <a:pt x="486" y="108"/>
                                  </a:cubicBezTo>
                                </a:path>
                              </a:pathLst>
                            </a:custGeom>
                            <a:noFill/>
                            <a:ln w="57150" cmpd="sng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ru-RU"/>
                            </a:p>
                          </p:txBody>
                        </p:sp>
                      </p:grpSp>
                      <p:sp>
                        <p:nvSpPr>
                          <p:cNvPr id="139289" name="Rectangle 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128" y="624"/>
                            <a:ext cx="288" cy="144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 w="57150">
                            <a:solidFill>
                              <a:schemeClr val="bg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139287" name="Freeform 1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368" y="768"/>
                          <a:ext cx="48" cy="1"/>
                        </a:xfrm>
                        <a:custGeom>
                          <a:avLst/>
                          <a:gdLst>
                            <a:gd name="T0" fmla="*/ 48 w 48"/>
                            <a:gd name="T1" fmla="*/ 0 h 1"/>
                            <a:gd name="T2" fmla="*/ 0 w 48"/>
                            <a:gd name="T3" fmla="*/ 0 h 1"/>
                            <a:gd name="T4" fmla="*/ 0 60000 65536"/>
                            <a:gd name="T5" fmla="*/ 0 60000 65536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0" t="0" r="r" b="b"/>
                          <a:pathLst>
                            <a:path w="48" h="1">
                              <a:moveTo>
                                <a:pt x="48" y="0"/>
                              </a:moveTo>
                              <a:cubicBezTo>
                                <a:pt x="28" y="0"/>
                                <a:pt x="8" y="0"/>
                                <a:pt x="0" y="0"/>
                              </a:cubicBezTo>
                            </a:path>
                          </a:pathLst>
                        </a:custGeom>
                        <a:noFill/>
                        <a:ln w="57150" cmpd="sng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139285" name="Rectangle 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72" y="624"/>
                        <a:ext cx="144" cy="14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5715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ru-RU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39283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6" y="336"/>
                      <a:ext cx="96" cy="4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571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sp>
                <p:nvSpPr>
                  <p:cNvPr id="139281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2544" y="864"/>
                    <a:ext cx="192" cy="48"/>
                  </a:xfrm>
                  <a:prstGeom prst="rect">
                    <a:avLst/>
                  </a:prstGeom>
                  <a:solidFill>
                    <a:schemeClr val="bg1"/>
                  </a:solidFill>
                  <a:ln w="57150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139279" name="Rectangle 23"/>
                <p:cNvSpPr>
                  <a:spLocks noChangeArrowheads="1"/>
                </p:cNvSpPr>
                <p:nvPr/>
              </p:nvSpPr>
              <p:spPr bwMode="auto">
                <a:xfrm>
                  <a:off x="3216" y="288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5715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39277" name="Rectangle 24"/>
              <p:cNvSpPr>
                <a:spLocks noChangeArrowheads="1"/>
              </p:cNvSpPr>
              <p:nvPr/>
            </p:nvSpPr>
            <p:spPr bwMode="auto">
              <a:xfrm>
                <a:off x="3792" y="480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9275" name="Line 25"/>
            <p:cNvSpPr>
              <a:spLocks noChangeShapeType="1"/>
            </p:cNvSpPr>
            <p:nvPr/>
          </p:nvSpPr>
          <p:spPr bwMode="auto">
            <a:xfrm flipH="1" flipV="1">
              <a:off x="1968" y="816"/>
              <a:ext cx="9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39268" name="Group 26"/>
          <p:cNvGrpSpPr>
            <a:grpSpLocks/>
          </p:cNvGrpSpPr>
          <p:nvPr/>
        </p:nvGrpSpPr>
        <p:grpSpPr bwMode="auto">
          <a:xfrm>
            <a:off x="1116013" y="981075"/>
            <a:ext cx="6985000" cy="962025"/>
            <a:chOff x="612" y="572"/>
            <a:chExt cx="4491" cy="652"/>
          </a:xfrm>
        </p:grpSpPr>
        <p:sp>
          <p:nvSpPr>
            <p:cNvPr id="167963" name="Rectangle 27"/>
            <p:cNvSpPr>
              <a:spLocks noChangeArrowheads="1"/>
            </p:cNvSpPr>
            <p:nvPr/>
          </p:nvSpPr>
          <p:spPr bwMode="auto">
            <a:xfrm>
              <a:off x="612" y="572"/>
              <a:ext cx="4491" cy="4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600" dirty="0">
                  <a:solidFill>
                    <a:srgbClr val="1F497D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ОПРЕДЕЛЕНИЕ ДЕЛОВОЙ ИГРЫ</a:t>
              </a:r>
            </a:p>
          </p:txBody>
        </p:sp>
        <p:sp>
          <p:nvSpPr>
            <p:cNvPr id="139271" name="Line 28"/>
            <p:cNvSpPr>
              <a:spLocks noChangeShapeType="1"/>
            </p:cNvSpPr>
            <p:nvPr/>
          </p:nvSpPr>
          <p:spPr bwMode="auto">
            <a:xfrm>
              <a:off x="4436" y="978"/>
              <a:ext cx="10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9272" name="Line 29"/>
            <p:cNvSpPr>
              <a:spLocks noChangeShapeType="1"/>
            </p:cNvSpPr>
            <p:nvPr/>
          </p:nvSpPr>
          <p:spPr bwMode="auto">
            <a:xfrm>
              <a:off x="1744" y="1224"/>
              <a:ext cx="20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9273" name="Line 30"/>
            <p:cNvSpPr>
              <a:spLocks noChangeShapeType="1"/>
            </p:cNvSpPr>
            <p:nvPr/>
          </p:nvSpPr>
          <p:spPr bwMode="auto">
            <a:xfrm>
              <a:off x="4436" y="978"/>
              <a:ext cx="20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75138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50" y="836613"/>
            <a:ext cx="8645525" cy="10080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Девять</a:t>
            </a: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распространённых принципов </a:t>
            </a:r>
            <a:r>
              <a:rPr lang="ru-RU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построения ОП</a:t>
            </a: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: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579563"/>
            <a:ext cx="8604250" cy="4868862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ru-RU" sz="240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создание атмосферы уважения среди участников;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максимальное использование опыта обучающихся;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обеспечение  применения того, что выучено;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опора на решение проблем;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стимулирование  критического отражения;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обеспечение исследования, действий и практики;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учет готовности  к обучению;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сотрудничество обучающего и обучающегося;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поощрение самостоятельности со стороны обучающегося</a:t>
            </a:r>
            <a:r>
              <a:rPr lang="ru-RU" sz="2400">
                <a:solidFill>
                  <a:srgbClr val="000099"/>
                </a:solidFill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0318545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91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91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1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1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2" grpId="0"/>
      <p:bldP spid="2918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" y="4763"/>
            <a:ext cx="8280400" cy="12311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latin typeface="Arial" charset="0"/>
                <a:cs typeface="Times New Roman" pitchFamily="18" charset="0"/>
              </a:rPr>
              <a:t>Технология конструирования, подготовки и использования современных  образовательных технологий </a:t>
            </a:r>
          </a:p>
          <a:p>
            <a:pPr algn="ctr">
              <a:defRPr/>
            </a:pPr>
            <a:r>
              <a:rPr lang="ru-RU" sz="2000" b="1" dirty="0">
                <a:latin typeface="+mn-lt"/>
                <a:cs typeface="Arial" charset="0"/>
              </a:rPr>
              <a:t>(организационно-методический аспекты)</a:t>
            </a:r>
            <a:endParaRPr lang="ru-RU" sz="2400" b="1" dirty="0">
              <a:latin typeface="+mn-lt"/>
              <a:cs typeface="Arial" charset="0"/>
            </a:endParaRPr>
          </a:p>
          <a:p>
            <a:pPr>
              <a:defRPr/>
            </a:pPr>
            <a:endParaRPr lang="ru-RU" sz="1400" dirty="0"/>
          </a:p>
        </p:txBody>
      </p:sp>
      <p:sp>
        <p:nvSpPr>
          <p:cNvPr id="110596" name="TextBox 8"/>
          <p:cNvSpPr txBox="1">
            <a:spLocks noChangeArrowheads="1"/>
          </p:cNvSpPr>
          <p:nvPr/>
        </p:nvSpPr>
        <p:spPr bwMode="auto">
          <a:xfrm>
            <a:off x="123825" y="2519363"/>
            <a:ext cx="5822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Times New Roman" pitchFamily="18" charset="0"/>
              </a:rPr>
              <a:t>Основные образовательные цели</a:t>
            </a:r>
            <a:endParaRPr lang="ru-RU" sz="2400" dirty="0">
              <a:solidFill>
                <a:srgbClr val="7030A0"/>
              </a:solidFill>
              <a:latin typeface="Franklin Gothic Book" pitchFamily="34" charset="0"/>
              <a:cs typeface="Times New Roman" pitchFamily="18" charset="0"/>
            </a:endParaRPr>
          </a:p>
        </p:txBody>
      </p:sp>
      <p:sp>
        <p:nvSpPr>
          <p:cNvPr id="110597" name="TextBox 5"/>
          <p:cNvSpPr txBox="1">
            <a:spLocks noChangeArrowheads="1"/>
          </p:cNvSpPr>
          <p:nvPr/>
        </p:nvSpPr>
        <p:spPr bwMode="auto">
          <a:xfrm>
            <a:off x="223838" y="3668713"/>
            <a:ext cx="5427662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>
                <a:latin typeface="Arial" pitchFamily="34" charset="0"/>
                <a:cs typeface="Times New Roman" pitchFamily="18" charset="0"/>
              </a:rPr>
              <a:t>а)  представить палитру ОТ, ориентированных на развитие компетенций и обеспечивающих качество высшего образования;</a:t>
            </a:r>
          </a:p>
          <a:p>
            <a:endParaRPr lang="ru-RU" sz="1800">
              <a:latin typeface="Arial" pitchFamily="34" charset="0"/>
              <a:cs typeface="Times New Roman" pitchFamily="18" charset="0"/>
            </a:endParaRPr>
          </a:p>
          <a:p>
            <a:pPr eaLnBrk="0" hangingPunct="0"/>
            <a:r>
              <a:rPr lang="ru-RU" sz="1800">
                <a:latin typeface="Arial" pitchFamily="34" charset="0"/>
                <a:cs typeface="Times New Roman" pitchFamily="18" charset="0"/>
              </a:rPr>
              <a:t>б)  обучить  общим подходам   к  конструированию   ОТ .</a:t>
            </a:r>
          </a:p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0598" name="Group 3"/>
          <p:cNvGrpSpPr>
            <a:grpSpLocks/>
          </p:cNvGrpSpPr>
          <p:nvPr/>
        </p:nvGrpSpPr>
        <p:grpSpPr bwMode="auto">
          <a:xfrm>
            <a:off x="5946775" y="2519363"/>
            <a:ext cx="2951163" cy="3575050"/>
            <a:chOff x="5232" y="2928"/>
            <a:chExt cx="960" cy="985"/>
          </a:xfrm>
        </p:grpSpPr>
        <p:grpSp>
          <p:nvGrpSpPr>
            <p:cNvPr id="110599" name="Group 4"/>
            <p:cNvGrpSpPr>
              <a:grpSpLocks/>
            </p:cNvGrpSpPr>
            <p:nvPr/>
          </p:nvGrpSpPr>
          <p:grpSpPr bwMode="auto">
            <a:xfrm>
              <a:off x="5232" y="3197"/>
              <a:ext cx="923" cy="716"/>
              <a:chOff x="5399" y="3552"/>
              <a:chExt cx="923" cy="716"/>
            </a:xfrm>
          </p:grpSpPr>
          <p:sp>
            <p:nvSpPr>
              <p:cNvPr id="110601" name="Freeform 5"/>
              <p:cNvSpPr>
                <a:spLocks/>
              </p:cNvSpPr>
              <p:nvPr/>
            </p:nvSpPr>
            <p:spPr bwMode="auto">
              <a:xfrm>
                <a:off x="5399" y="3552"/>
                <a:ext cx="923" cy="716"/>
              </a:xfrm>
              <a:custGeom>
                <a:avLst/>
                <a:gdLst>
                  <a:gd name="T0" fmla="*/ 529 w 923"/>
                  <a:gd name="T1" fmla="*/ 261 h 716"/>
                  <a:gd name="T2" fmla="*/ 500 w 923"/>
                  <a:gd name="T3" fmla="*/ 433 h 716"/>
                  <a:gd name="T4" fmla="*/ 297 w 923"/>
                  <a:gd name="T5" fmla="*/ 490 h 716"/>
                  <a:gd name="T6" fmla="*/ 64 w 923"/>
                  <a:gd name="T7" fmla="*/ 523 h 716"/>
                  <a:gd name="T8" fmla="*/ 106 w 923"/>
                  <a:gd name="T9" fmla="*/ 526 h 716"/>
                  <a:gd name="T10" fmla="*/ 10 w 923"/>
                  <a:gd name="T11" fmla="*/ 583 h 716"/>
                  <a:gd name="T12" fmla="*/ 83 w 923"/>
                  <a:gd name="T13" fmla="*/ 593 h 716"/>
                  <a:gd name="T14" fmla="*/ 138 w 923"/>
                  <a:gd name="T15" fmla="*/ 540 h 716"/>
                  <a:gd name="T16" fmla="*/ 184 w 923"/>
                  <a:gd name="T17" fmla="*/ 536 h 716"/>
                  <a:gd name="T18" fmla="*/ 205 w 923"/>
                  <a:gd name="T19" fmla="*/ 585 h 716"/>
                  <a:gd name="T20" fmla="*/ 134 w 923"/>
                  <a:gd name="T21" fmla="*/ 595 h 716"/>
                  <a:gd name="T22" fmla="*/ 178 w 923"/>
                  <a:gd name="T23" fmla="*/ 613 h 716"/>
                  <a:gd name="T24" fmla="*/ 181 w 923"/>
                  <a:gd name="T25" fmla="*/ 622 h 716"/>
                  <a:gd name="T26" fmla="*/ 217 w 923"/>
                  <a:gd name="T27" fmla="*/ 603 h 716"/>
                  <a:gd name="T28" fmla="*/ 232 w 923"/>
                  <a:gd name="T29" fmla="*/ 537 h 716"/>
                  <a:gd name="T30" fmla="*/ 270 w 923"/>
                  <a:gd name="T31" fmla="*/ 555 h 716"/>
                  <a:gd name="T32" fmla="*/ 276 w 923"/>
                  <a:gd name="T33" fmla="*/ 556 h 716"/>
                  <a:gd name="T34" fmla="*/ 297 w 923"/>
                  <a:gd name="T35" fmla="*/ 552 h 716"/>
                  <a:gd name="T36" fmla="*/ 336 w 923"/>
                  <a:gd name="T37" fmla="*/ 516 h 716"/>
                  <a:gd name="T38" fmla="*/ 396 w 923"/>
                  <a:gd name="T39" fmla="*/ 518 h 716"/>
                  <a:gd name="T40" fmla="*/ 384 w 923"/>
                  <a:gd name="T41" fmla="*/ 539 h 716"/>
                  <a:gd name="T42" fmla="*/ 393 w 923"/>
                  <a:gd name="T43" fmla="*/ 566 h 716"/>
                  <a:gd name="T44" fmla="*/ 332 w 923"/>
                  <a:gd name="T45" fmla="*/ 604 h 716"/>
                  <a:gd name="T46" fmla="*/ 368 w 923"/>
                  <a:gd name="T47" fmla="*/ 580 h 716"/>
                  <a:gd name="T48" fmla="*/ 374 w 923"/>
                  <a:gd name="T49" fmla="*/ 621 h 716"/>
                  <a:gd name="T50" fmla="*/ 388 w 923"/>
                  <a:gd name="T51" fmla="*/ 616 h 716"/>
                  <a:gd name="T52" fmla="*/ 412 w 923"/>
                  <a:gd name="T53" fmla="*/ 580 h 716"/>
                  <a:gd name="T54" fmla="*/ 439 w 923"/>
                  <a:gd name="T55" fmla="*/ 592 h 716"/>
                  <a:gd name="T56" fmla="*/ 430 w 923"/>
                  <a:gd name="T57" fmla="*/ 538 h 716"/>
                  <a:gd name="T58" fmla="*/ 513 w 923"/>
                  <a:gd name="T59" fmla="*/ 530 h 716"/>
                  <a:gd name="T60" fmla="*/ 489 w 923"/>
                  <a:gd name="T61" fmla="*/ 686 h 716"/>
                  <a:gd name="T62" fmla="*/ 570 w 923"/>
                  <a:gd name="T63" fmla="*/ 619 h 716"/>
                  <a:gd name="T64" fmla="*/ 591 w 923"/>
                  <a:gd name="T65" fmla="*/ 619 h 716"/>
                  <a:gd name="T66" fmla="*/ 546 w 923"/>
                  <a:gd name="T67" fmla="*/ 538 h 716"/>
                  <a:gd name="T68" fmla="*/ 617 w 923"/>
                  <a:gd name="T69" fmla="*/ 569 h 716"/>
                  <a:gd name="T70" fmla="*/ 660 w 923"/>
                  <a:gd name="T71" fmla="*/ 661 h 716"/>
                  <a:gd name="T72" fmla="*/ 675 w 923"/>
                  <a:gd name="T73" fmla="*/ 570 h 716"/>
                  <a:gd name="T74" fmla="*/ 663 w 923"/>
                  <a:gd name="T75" fmla="*/ 686 h 716"/>
                  <a:gd name="T76" fmla="*/ 723 w 923"/>
                  <a:gd name="T77" fmla="*/ 657 h 716"/>
                  <a:gd name="T78" fmla="*/ 734 w 923"/>
                  <a:gd name="T79" fmla="*/ 662 h 716"/>
                  <a:gd name="T80" fmla="*/ 675 w 923"/>
                  <a:gd name="T81" fmla="*/ 555 h 716"/>
                  <a:gd name="T82" fmla="*/ 693 w 923"/>
                  <a:gd name="T83" fmla="*/ 503 h 716"/>
                  <a:gd name="T84" fmla="*/ 720 w 923"/>
                  <a:gd name="T85" fmla="*/ 544 h 716"/>
                  <a:gd name="T86" fmla="*/ 753 w 923"/>
                  <a:gd name="T87" fmla="*/ 633 h 716"/>
                  <a:gd name="T88" fmla="*/ 753 w 923"/>
                  <a:gd name="T89" fmla="*/ 599 h 716"/>
                  <a:gd name="T90" fmla="*/ 820 w 923"/>
                  <a:gd name="T91" fmla="*/ 617 h 716"/>
                  <a:gd name="T92" fmla="*/ 847 w 923"/>
                  <a:gd name="T93" fmla="*/ 557 h 716"/>
                  <a:gd name="T94" fmla="*/ 844 w 923"/>
                  <a:gd name="T95" fmla="*/ 549 h 716"/>
                  <a:gd name="T96" fmla="*/ 726 w 923"/>
                  <a:gd name="T97" fmla="*/ 504 h 716"/>
                  <a:gd name="T98" fmla="*/ 645 w 923"/>
                  <a:gd name="T99" fmla="*/ 402 h 716"/>
                  <a:gd name="T100" fmla="*/ 632 w 923"/>
                  <a:gd name="T101" fmla="*/ 197 h 716"/>
                  <a:gd name="T102" fmla="*/ 706 w 923"/>
                  <a:gd name="T103" fmla="*/ 20 h 716"/>
                  <a:gd name="T104" fmla="*/ 625 w 923"/>
                  <a:gd name="T105" fmla="*/ 0 h 716"/>
                  <a:gd name="T106" fmla="*/ 525 w 923"/>
                  <a:gd name="T107" fmla="*/ 0 h 716"/>
                  <a:gd name="T108" fmla="*/ 482 w 923"/>
                  <a:gd name="T109" fmla="*/ 45 h 716"/>
                  <a:gd name="T110" fmla="*/ 429 w 923"/>
                  <a:gd name="T111" fmla="*/ 63 h 716"/>
                  <a:gd name="T112" fmla="*/ 398 w 923"/>
                  <a:gd name="T113" fmla="*/ 24 h 716"/>
                  <a:gd name="T114" fmla="*/ 371 w 923"/>
                  <a:gd name="T115" fmla="*/ 47 h 716"/>
                  <a:gd name="T116" fmla="*/ 291 w 923"/>
                  <a:gd name="T117" fmla="*/ 0 h 716"/>
                  <a:gd name="T118" fmla="*/ 381 w 923"/>
                  <a:gd name="T119" fmla="*/ 93 h 71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923"/>
                  <a:gd name="T181" fmla="*/ 0 h 716"/>
                  <a:gd name="T182" fmla="*/ 923 w 923"/>
                  <a:gd name="T183" fmla="*/ 716 h 71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923" h="716">
                    <a:moveTo>
                      <a:pt x="422" y="113"/>
                    </a:moveTo>
                    <a:lnTo>
                      <a:pt x="431" y="118"/>
                    </a:lnTo>
                    <a:lnTo>
                      <a:pt x="440" y="121"/>
                    </a:lnTo>
                    <a:lnTo>
                      <a:pt x="454" y="129"/>
                    </a:lnTo>
                    <a:lnTo>
                      <a:pt x="466" y="138"/>
                    </a:lnTo>
                    <a:lnTo>
                      <a:pt x="480" y="148"/>
                    </a:lnTo>
                    <a:lnTo>
                      <a:pt x="496" y="159"/>
                    </a:lnTo>
                    <a:lnTo>
                      <a:pt x="503" y="167"/>
                    </a:lnTo>
                    <a:lnTo>
                      <a:pt x="511" y="182"/>
                    </a:lnTo>
                    <a:lnTo>
                      <a:pt x="518" y="202"/>
                    </a:lnTo>
                    <a:lnTo>
                      <a:pt x="523" y="226"/>
                    </a:lnTo>
                    <a:lnTo>
                      <a:pt x="525" y="250"/>
                    </a:lnTo>
                    <a:lnTo>
                      <a:pt x="529" y="261"/>
                    </a:lnTo>
                    <a:lnTo>
                      <a:pt x="531" y="279"/>
                    </a:lnTo>
                    <a:lnTo>
                      <a:pt x="532" y="290"/>
                    </a:lnTo>
                    <a:lnTo>
                      <a:pt x="531" y="306"/>
                    </a:lnTo>
                    <a:lnTo>
                      <a:pt x="528" y="325"/>
                    </a:lnTo>
                    <a:lnTo>
                      <a:pt x="525" y="342"/>
                    </a:lnTo>
                    <a:lnTo>
                      <a:pt x="525" y="355"/>
                    </a:lnTo>
                    <a:lnTo>
                      <a:pt x="527" y="376"/>
                    </a:lnTo>
                    <a:lnTo>
                      <a:pt x="525" y="387"/>
                    </a:lnTo>
                    <a:lnTo>
                      <a:pt x="521" y="397"/>
                    </a:lnTo>
                    <a:lnTo>
                      <a:pt x="519" y="410"/>
                    </a:lnTo>
                    <a:lnTo>
                      <a:pt x="516" y="419"/>
                    </a:lnTo>
                    <a:lnTo>
                      <a:pt x="509" y="426"/>
                    </a:lnTo>
                    <a:lnTo>
                      <a:pt x="500" y="433"/>
                    </a:lnTo>
                    <a:lnTo>
                      <a:pt x="487" y="441"/>
                    </a:lnTo>
                    <a:lnTo>
                      <a:pt x="473" y="452"/>
                    </a:lnTo>
                    <a:lnTo>
                      <a:pt x="463" y="457"/>
                    </a:lnTo>
                    <a:lnTo>
                      <a:pt x="452" y="466"/>
                    </a:lnTo>
                    <a:lnTo>
                      <a:pt x="437" y="472"/>
                    </a:lnTo>
                    <a:lnTo>
                      <a:pt x="419" y="479"/>
                    </a:lnTo>
                    <a:lnTo>
                      <a:pt x="402" y="483"/>
                    </a:lnTo>
                    <a:lnTo>
                      <a:pt x="388" y="488"/>
                    </a:lnTo>
                    <a:lnTo>
                      <a:pt x="372" y="488"/>
                    </a:lnTo>
                    <a:lnTo>
                      <a:pt x="348" y="488"/>
                    </a:lnTo>
                    <a:lnTo>
                      <a:pt x="333" y="489"/>
                    </a:lnTo>
                    <a:lnTo>
                      <a:pt x="314" y="490"/>
                    </a:lnTo>
                    <a:lnTo>
                      <a:pt x="297" y="490"/>
                    </a:lnTo>
                    <a:lnTo>
                      <a:pt x="280" y="492"/>
                    </a:lnTo>
                    <a:lnTo>
                      <a:pt x="266" y="495"/>
                    </a:lnTo>
                    <a:lnTo>
                      <a:pt x="249" y="499"/>
                    </a:lnTo>
                    <a:lnTo>
                      <a:pt x="231" y="505"/>
                    </a:lnTo>
                    <a:lnTo>
                      <a:pt x="206" y="506"/>
                    </a:lnTo>
                    <a:lnTo>
                      <a:pt x="187" y="508"/>
                    </a:lnTo>
                    <a:lnTo>
                      <a:pt x="166" y="508"/>
                    </a:lnTo>
                    <a:lnTo>
                      <a:pt x="151" y="507"/>
                    </a:lnTo>
                    <a:lnTo>
                      <a:pt x="137" y="510"/>
                    </a:lnTo>
                    <a:lnTo>
                      <a:pt x="122" y="514"/>
                    </a:lnTo>
                    <a:lnTo>
                      <a:pt x="102" y="519"/>
                    </a:lnTo>
                    <a:lnTo>
                      <a:pt x="85" y="521"/>
                    </a:lnTo>
                    <a:lnTo>
                      <a:pt x="64" y="523"/>
                    </a:lnTo>
                    <a:lnTo>
                      <a:pt x="49" y="526"/>
                    </a:lnTo>
                    <a:lnTo>
                      <a:pt x="32" y="531"/>
                    </a:lnTo>
                    <a:lnTo>
                      <a:pt x="0" y="545"/>
                    </a:lnTo>
                    <a:lnTo>
                      <a:pt x="40" y="532"/>
                    </a:lnTo>
                    <a:lnTo>
                      <a:pt x="50" y="532"/>
                    </a:lnTo>
                    <a:lnTo>
                      <a:pt x="43" y="538"/>
                    </a:lnTo>
                    <a:lnTo>
                      <a:pt x="36" y="552"/>
                    </a:lnTo>
                    <a:lnTo>
                      <a:pt x="44" y="540"/>
                    </a:lnTo>
                    <a:lnTo>
                      <a:pt x="55" y="534"/>
                    </a:lnTo>
                    <a:lnTo>
                      <a:pt x="63" y="530"/>
                    </a:lnTo>
                    <a:lnTo>
                      <a:pt x="79" y="527"/>
                    </a:lnTo>
                    <a:lnTo>
                      <a:pt x="94" y="526"/>
                    </a:lnTo>
                    <a:lnTo>
                      <a:pt x="106" y="526"/>
                    </a:lnTo>
                    <a:lnTo>
                      <a:pt x="116" y="523"/>
                    </a:lnTo>
                    <a:lnTo>
                      <a:pt x="135" y="520"/>
                    </a:lnTo>
                    <a:lnTo>
                      <a:pt x="128" y="526"/>
                    </a:lnTo>
                    <a:lnTo>
                      <a:pt x="122" y="530"/>
                    </a:lnTo>
                    <a:lnTo>
                      <a:pt x="109" y="534"/>
                    </a:lnTo>
                    <a:lnTo>
                      <a:pt x="99" y="539"/>
                    </a:lnTo>
                    <a:lnTo>
                      <a:pt x="89" y="543"/>
                    </a:lnTo>
                    <a:lnTo>
                      <a:pt x="77" y="548"/>
                    </a:lnTo>
                    <a:lnTo>
                      <a:pt x="65" y="550"/>
                    </a:lnTo>
                    <a:lnTo>
                      <a:pt x="57" y="552"/>
                    </a:lnTo>
                    <a:lnTo>
                      <a:pt x="39" y="561"/>
                    </a:lnTo>
                    <a:lnTo>
                      <a:pt x="28" y="567"/>
                    </a:lnTo>
                    <a:lnTo>
                      <a:pt x="10" y="583"/>
                    </a:lnTo>
                    <a:lnTo>
                      <a:pt x="27" y="571"/>
                    </a:lnTo>
                    <a:lnTo>
                      <a:pt x="25" y="579"/>
                    </a:lnTo>
                    <a:lnTo>
                      <a:pt x="27" y="592"/>
                    </a:lnTo>
                    <a:lnTo>
                      <a:pt x="27" y="579"/>
                    </a:lnTo>
                    <a:lnTo>
                      <a:pt x="32" y="569"/>
                    </a:lnTo>
                    <a:lnTo>
                      <a:pt x="40" y="565"/>
                    </a:lnTo>
                    <a:lnTo>
                      <a:pt x="50" y="561"/>
                    </a:lnTo>
                    <a:lnTo>
                      <a:pt x="62" y="557"/>
                    </a:lnTo>
                    <a:lnTo>
                      <a:pt x="75" y="556"/>
                    </a:lnTo>
                    <a:lnTo>
                      <a:pt x="85" y="555"/>
                    </a:lnTo>
                    <a:lnTo>
                      <a:pt x="81" y="565"/>
                    </a:lnTo>
                    <a:lnTo>
                      <a:pt x="81" y="578"/>
                    </a:lnTo>
                    <a:lnTo>
                      <a:pt x="83" y="593"/>
                    </a:lnTo>
                    <a:lnTo>
                      <a:pt x="84" y="581"/>
                    </a:lnTo>
                    <a:lnTo>
                      <a:pt x="86" y="570"/>
                    </a:lnTo>
                    <a:lnTo>
                      <a:pt x="88" y="561"/>
                    </a:lnTo>
                    <a:lnTo>
                      <a:pt x="95" y="553"/>
                    </a:lnTo>
                    <a:lnTo>
                      <a:pt x="102" y="552"/>
                    </a:lnTo>
                    <a:lnTo>
                      <a:pt x="105" y="556"/>
                    </a:lnTo>
                    <a:lnTo>
                      <a:pt x="108" y="562"/>
                    </a:lnTo>
                    <a:lnTo>
                      <a:pt x="110" y="552"/>
                    </a:lnTo>
                    <a:lnTo>
                      <a:pt x="112" y="545"/>
                    </a:lnTo>
                    <a:lnTo>
                      <a:pt x="122" y="541"/>
                    </a:lnTo>
                    <a:lnTo>
                      <a:pt x="132" y="535"/>
                    </a:lnTo>
                    <a:lnTo>
                      <a:pt x="141" y="530"/>
                    </a:lnTo>
                    <a:lnTo>
                      <a:pt x="138" y="540"/>
                    </a:lnTo>
                    <a:lnTo>
                      <a:pt x="138" y="551"/>
                    </a:lnTo>
                    <a:lnTo>
                      <a:pt x="141" y="542"/>
                    </a:lnTo>
                    <a:lnTo>
                      <a:pt x="144" y="535"/>
                    </a:lnTo>
                    <a:lnTo>
                      <a:pt x="150" y="529"/>
                    </a:lnTo>
                    <a:lnTo>
                      <a:pt x="158" y="525"/>
                    </a:lnTo>
                    <a:lnTo>
                      <a:pt x="167" y="522"/>
                    </a:lnTo>
                    <a:lnTo>
                      <a:pt x="190" y="522"/>
                    </a:lnTo>
                    <a:lnTo>
                      <a:pt x="180" y="528"/>
                    </a:lnTo>
                    <a:lnTo>
                      <a:pt x="170" y="540"/>
                    </a:lnTo>
                    <a:lnTo>
                      <a:pt x="183" y="531"/>
                    </a:lnTo>
                    <a:lnTo>
                      <a:pt x="179" y="539"/>
                    </a:lnTo>
                    <a:lnTo>
                      <a:pt x="182" y="549"/>
                    </a:lnTo>
                    <a:lnTo>
                      <a:pt x="184" y="536"/>
                    </a:lnTo>
                    <a:lnTo>
                      <a:pt x="190" y="528"/>
                    </a:lnTo>
                    <a:lnTo>
                      <a:pt x="198" y="526"/>
                    </a:lnTo>
                    <a:lnTo>
                      <a:pt x="206" y="526"/>
                    </a:lnTo>
                    <a:lnTo>
                      <a:pt x="214" y="529"/>
                    </a:lnTo>
                    <a:lnTo>
                      <a:pt x="218" y="535"/>
                    </a:lnTo>
                    <a:lnTo>
                      <a:pt x="220" y="542"/>
                    </a:lnTo>
                    <a:lnTo>
                      <a:pt x="224" y="557"/>
                    </a:lnTo>
                    <a:lnTo>
                      <a:pt x="223" y="552"/>
                    </a:lnTo>
                    <a:lnTo>
                      <a:pt x="225" y="565"/>
                    </a:lnTo>
                    <a:lnTo>
                      <a:pt x="225" y="572"/>
                    </a:lnTo>
                    <a:lnTo>
                      <a:pt x="220" y="580"/>
                    </a:lnTo>
                    <a:lnTo>
                      <a:pt x="211" y="583"/>
                    </a:lnTo>
                    <a:lnTo>
                      <a:pt x="205" y="585"/>
                    </a:lnTo>
                    <a:lnTo>
                      <a:pt x="185" y="585"/>
                    </a:lnTo>
                    <a:lnTo>
                      <a:pt x="171" y="586"/>
                    </a:lnTo>
                    <a:lnTo>
                      <a:pt x="158" y="587"/>
                    </a:lnTo>
                    <a:lnTo>
                      <a:pt x="148" y="588"/>
                    </a:lnTo>
                    <a:lnTo>
                      <a:pt x="129" y="593"/>
                    </a:lnTo>
                    <a:lnTo>
                      <a:pt x="113" y="596"/>
                    </a:lnTo>
                    <a:lnTo>
                      <a:pt x="97" y="600"/>
                    </a:lnTo>
                    <a:lnTo>
                      <a:pt x="73" y="611"/>
                    </a:lnTo>
                    <a:lnTo>
                      <a:pt x="93" y="605"/>
                    </a:lnTo>
                    <a:lnTo>
                      <a:pt x="86" y="626"/>
                    </a:lnTo>
                    <a:lnTo>
                      <a:pt x="99" y="603"/>
                    </a:lnTo>
                    <a:lnTo>
                      <a:pt x="119" y="599"/>
                    </a:lnTo>
                    <a:lnTo>
                      <a:pt x="134" y="595"/>
                    </a:lnTo>
                    <a:lnTo>
                      <a:pt x="149" y="591"/>
                    </a:lnTo>
                    <a:lnTo>
                      <a:pt x="141" y="599"/>
                    </a:lnTo>
                    <a:lnTo>
                      <a:pt x="138" y="611"/>
                    </a:lnTo>
                    <a:lnTo>
                      <a:pt x="145" y="603"/>
                    </a:lnTo>
                    <a:lnTo>
                      <a:pt x="149" y="597"/>
                    </a:lnTo>
                    <a:lnTo>
                      <a:pt x="157" y="594"/>
                    </a:lnTo>
                    <a:lnTo>
                      <a:pt x="164" y="596"/>
                    </a:lnTo>
                    <a:lnTo>
                      <a:pt x="180" y="593"/>
                    </a:lnTo>
                    <a:lnTo>
                      <a:pt x="198" y="591"/>
                    </a:lnTo>
                    <a:lnTo>
                      <a:pt x="203" y="596"/>
                    </a:lnTo>
                    <a:lnTo>
                      <a:pt x="197" y="601"/>
                    </a:lnTo>
                    <a:lnTo>
                      <a:pt x="188" y="608"/>
                    </a:lnTo>
                    <a:lnTo>
                      <a:pt x="178" y="613"/>
                    </a:lnTo>
                    <a:lnTo>
                      <a:pt x="169" y="622"/>
                    </a:lnTo>
                    <a:lnTo>
                      <a:pt x="153" y="629"/>
                    </a:lnTo>
                    <a:lnTo>
                      <a:pt x="140" y="636"/>
                    </a:lnTo>
                    <a:lnTo>
                      <a:pt x="127" y="645"/>
                    </a:lnTo>
                    <a:lnTo>
                      <a:pt x="117" y="653"/>
                    </a:lnTo>
                    <a:lnTo>
                      <a:pt x="97" y="673"/>
                    </a:lnTo>
                    <a:lnTo>
                      <a:pt x="118" y="657"/>
                    </a:lnTo>
                    <a:lnTo>
                      <a:pt x="116" y="675"/>
                    </a:lnTo>
                    <a:lnTo>
                      <a:pt x="124" y="654"/>
                    </a:lnTo>
                    <a:lnTo>
                      <a:pt x="137" y="642"/>
                    </a:lnTo>
                    <a:lnTo>
                      <a:pt x="154" y="632"/>
                    </a:lnTo>
                    <a:lnTo>
                      <a:pt x="171" y="626"/>
                    </a:lnTo>
                    <a:lnTo>
                      <a:pt x="181" y="622"/>
                    </a:lnTo>
                    <a:lnTo>
                      <a:pt x="180" y="631"/>
                    </a:lnTo>
                    <a:lnTo>
                      <a:pt x="179" y="640"/>
                    </a:lnTo>
                    <a:lnTo>
                      <a:pt x="178" y="651"/>
                    </a:lnTo>
                    <a:lnTo>
                      <a:pt x="184" y="681"/>
                    </a:lnTo>
                    <a:lnTo>
                      <a:pt x="183" y="657"/>
                    </a:lnTo>
                    <a:lnTo>
                      <a:pt x="192" y="681"/>
                    </a:lnTo>
                    <a:lnTo>
                      <a:pt x="184" y="644"/>
                    </a:lnTo>
                    <a:lnTo>
                      <a:pt x="187" y="631"/>
                    </a:lnTo>
                    <a:lnTo>
                      <a:pt x="191" y="621"/>
                    </a:lnTo>
                    <a:lnTo>
                      <a:pt x="196" y="611"/>
                    </a:lnTo>
                    <a:lnTo>
                      <a:pt x="207" y="605"/>
                    </a:lnTo>
                    <a:lnTo>
                      <a:pt x="216" y="596"/>
                    </a:lnTo>
                    <a:lnTo>
                      <a:pt x="217" y="603"/>
                    </a:lnTo>
                    <a:lnTo>
                      <a:pt x="220" y="611"/>
                    </a:lnTo>
                    <a:lnTo>
                      <a:pt x="218" y="599"/>
                    </a:lnTo>
                    <a:lnTo>
                      <a:pt x="223" y="589"/>
                    </a:lnTo>
                    <a:lnTo>
                      <a:pt x="228" y="585"/>
                    </a:lnTo>
                    <a:lnTo>
                      <a:pt x="229" y="591"/>
                    </a:lnTo>
                    <a:lnTo>
                      <a:pt x="231" y="604"/>
                    </a:lnTo>
                    <a:lnTo>
                      <a:pt x="233" y="587"/>
                    </a:lnTo>
                    <a:lnTo>
                      <a:pt x="238" y="581"/>
                    </a:lnTo>
                    <a:lnTo>
                      <a:pt x="237" y="572"/>
                    </a:lnTo>
                    <a:lnTo>
                      <a:pt x="236" y="565"/>
                    </a:lnTo>
                    <a:lnTo>
                      <a:pt x="236" y="557"/>
                    </a:lnTo>
                    <a:lnTo>
                      <a:pt x="234" y="547"/>
                    </a:lnTo>
                    <a:lnTo>
                      <a:pt x="232" y="537"/>
                    </a:lnTo>
                    <a:lnTo>
                      <a:pt x="229" y="526"/>
                    </a:lnTo>
                    <a:lnTo>
                      <a:pt x="242" y="522"/>
                    </a:lnTo>
                    <a:lnTo>
                      <a:pt x="267" y="519"/>
                    </a:lnTo>
                    <a:lnTo>
                      <a:pt x="277" y="516"/>
                    </a:lnTo>
                    <a:lnTo>
                      <a:pt x="284" y="515"/>
                    </a:lnTo>
                    <a:lnTo>
                      <a:pt x="291" y="515"/>
                    </a:lnTo>
                    <a:lnTo>
                      <a:pt x="292" y="518"/>
                    </a:lnTo>
                    <a:lnTo>
                      <a:pt x="292" y="524"/>
                    </a:lnTo>
                    <a:lnTo>
                      <a:pt x="288" y="529"/>
                    </a:lnTo>
                    <a:lnTo>
                      <a:pt x="282" y="534"/>
                    </a:lnTo>
                    <a:lnTo>
                      <a:pt x="277" y="541"/>
                    </a:lnTo>
                    <a:lnTo>
                      <a:pt x="273" y="546"/>
                    </a:lnTo>
                    <a:lnTo>
                      <a:pt x="270" y="555"/>
                    </a:lnTo>
                    <a:lnTo>
                      <a:pt x="267" y="559"/>
                    </a:lnTo>
                    <a:lnTo>
                      <a:pt x="262" y="559"/>
                    </a:lnTo>
                    <a:lnTo>
                      <a:pt x="255" y="565"/>
                    </a:lnTo>
                    <a:lnTo>
                      <a:pt x="262" y="562"/>
                    </a:lnTo>
                    <a:lnTo>
                      <a:pt x="265" y="563"/>
                    </a:lnTo>
                    <a:lnTo>
                      <a:pt x="262" y="566"/>
                    </a:lnTo>
                    <a:lnTo>
                      <a:pt x="259" y="572"/>
                    </a:lnTo>
                    <a:lnTo>
                      <a:pt x="256" y="583"/>
                    </a:lnTo>
                    <a:lnTo>
                      <a:pt x="263" y="569"/>
                    </a:lnTo>
                    <a:lnTo>
                      <a:pt x="267" y="569"/>
                    </a:lnTo>
                    <a:lnTo>
                      <a:pt x="270" y="565"/>
                    </a:lnTo>
                    <a:lnTo>
                      <a:pt x="273" y="560"/>
                    </a:lnTo>
                    <a:lnTo>
                      <a:pt x="276" y="556"/>
                    </a:lnTo>
                    <a:lnTo>
                      <a:pt x="278" y="553"/>
                    </a:lnTo>
                    <a:lnTo>
                      <a:pt x="278" y="559"/>
                    </a:lnTo>
                    <a:lnTo>
                      <a:pt x="279" y="564"/>
                    </a:lnTo>
                    <a:lnTo>
                      <a:pt x="282" y="571"/>
                    </a:lnTo>
                    <a:lnTo>
                      <a:pt x="280" y="560"/>
                    </a:lnTo>
                    <a:lnTo>
                      <a:pt x="280" y="552"/>
                    </a:lnTo>
                    <a:lnTo>
                      <a:pt x="280" y="548"/>
                    </a:lnTo>
                    <a:lnTo>
                      <a:pt x="283" y="544"/>
                    </a:lnTo>
                    <a:lnTo>
                      <a:pt x="286" y="542"/>
                    </a:lnTo>
                    <a:lnTo>
                      <a:pt x="291" y="541"/>
                    </a:lnTo>
                    <a:lnTo>
                      <a:pt x="294" y="542"/>
                    </a:lnTo>
                    <a:lnTo>
                      <a:pt x="295" y="546"/>
                    </a:lnTo>
                    <a:lnTo>
                      <a:pt x="297" y="552"/>
                    </a:lnTo>
                    <a:lnTo>
                      <a:pt x="297" y="558"/>
                    </a:lnTo>
                    <a:lnTo>
                      <a:pt x="299" y="550"/>
                    </a:lnTo>
                    <a:lnTo>
                      <a:pt x="299" y="546"/>
                    </a:lnTo>
                    <a:lnTo>
                      <a:pt x="298" y="540"/>
                    </a:lnTo>
                    <a:lnTo>
                      <a:pt x="299" y="533"/>
                    </a:lnTo>
                    <a:lnTo>
                      <a:pt x="303" y="528"/>
                    </a:lnTo>
                    <a:lnTo>
                      <a:pt x="307" y="524"/>
                    </a:lnTo>
                    <a:lnTo>
                      <a:pt x="310" y="522"/>
                    </a:lnTo>
                    <a:lnTo>
                      <a:pt x="315" y="519"/>
                    </a:lnTo>
                    <a:lnTo>
                      <a:pt x="319" y="517"/>
                    </a:lnTo>
                    <a:lnTo>
                      <a:pt x="323" y="516"/>
                    </a:lnTo>
                    <a:lnTo>
                      <a:pt x="328" y="515"/>
                    </a:lnTo>
                    <a:lnTo>
                      <a:pt x="336" y="516"/>
                    </a:lnTo>
                    <a:lnTo>
                      <a:pt x="345" y="519"/>
                    </a:lnTo>
                    <a:lnTo>
                      <a:pt x="351" y="519"/>
                    </a:lnTo>
                    <a:lnTo>
                      <a:pt x="360" y="519"/>
                    </a:lnTo>
                    <a:lnTo>
                      <a:pt x="369" y="517"/>
                    </a:lnTo>
                    <a:lnTo>
                      <a:pt x="377" y="516"/>
                    </a:lnTo>
                    <a:lnTo>
                      <a:pt x="389" y="518"/>
                    </a:lnTo>
                    <a:lnTo>
                      <a:pt x="381" y="520"/>
                    </a:lnTo>
                    <a:lnTo>
                      <a:pt x="375" y="523"/>
                    </a:lnTo>
                    <a:lnTo>
                      <a:pt x="364" y="531"/>
                    </a:lnTo>
                    <a:lnTo>
                      <a:pt x="375" y="525"/>
                    </a:lnTo>
                    <a:lnTo>
                      <a:pt x="382" y="522"/>
                    </a:lnTo>
                    <a:lnTo>
                      <a:pt x="388" y="520"/>
                    </a:lnTo>
                    <a:lnTo>
                      <a:pt x="396" y="518"/>
                    </a:lnTo>
                    <a:lnTo>
                      <a:pt x="406" y="517"/>
                    </a:lnTo>
                    <a:lnTo>
                      <a:pt x="414" y="517"/>
                    </a:lnTo>
                    <a:lnTo>
                      <a:pt x="419" y="517"/>
                    </a:lnTo>
                    <a:lnTo>
                      <a:pt x="425" y="519"/>
                    </a:lnTo>
                    <a:lnTo>
                      <a:pt x="425" y="522"/>
                    </a:lnTo>
                    <a:lnTo>
                      <a:pt x="423" y="527"/>
                    </a:lnTo>
                    <a:lnTo>
                      <a:pt x="420" y="531"/>
                    </a:lnTo>
                    <a:lnTo>
                      <a:pt x="415" y="534"/>
                    </a:lnTo>
                    <a:lnTo>
                      <a:pt x="410" y="533"/>
                    </a:lnTo>
                    <a:lnTo>
                      <a:pt x="405" y="534"/>
                    </a:lnTo>
                    <a:lnTo>
                      <a:pt x="401" y="534"/>
                    </a:lnTo>
                    <a:lnTo>
                      <a:pt x="393" y="536"/>
                    </a:lnTo>
                    <a:lnTo>
                      <a:pt x="384" y="539"/>
                    </a:lnTo>
                    <a:lnTo>
                      <a:pt x="378" y="541"/>
                    </a:lnTo>
                    <a:lnTo>
                      <a:pt x="371" y="546"/>
                    </a:lnTo>
                    <a:lnTo>
                      <a:pt x="381" y="542"/>
                    </a:lnTo>
                    <a:lnTo>
                      <a:pt x="386" y="540"/>
                    </a:lnTo>
                    <a:lnTo>
                      <a:pt x="392" y="538"/>
                    </a:lnTo>
                    <a:lnTo>
                      <a:pt x="397" y="537"/>
                    </a:lnTo>
                    <a:lnTo>
                      <a:pt x="402" y="537"/>
                    </a:lnTo>
                    <a:lnTo>
                      <a:pt x="406" y="538"/>
                    </a:lnTo>
                    <a:lnTo>
                      <a:pt x="408" y="542"/>
                    </a:lnTo>
                    <a:lnTo>
                      <a:pt x="403" y="549"/>
                    </a:lnTo>
                    <a:lnTo>
                      <a:pt x="399" y="555"/>
                    </a:lnTo>
                    <a:lnTo>
                      <a:pt x="397" y="560"/>
                    </a:lnTo>
                    <a:lnTo>
                      <a:pt x="393" y="566"/>
                    </a:lnTo>
                    <a:lnTo>
                      <a:pt x="383" y="567"/>
                    </a:lnTo>
                    <a:lnTo>
                      <a:pt x="375" y="571"/>
                    </a:lnTo>
                    <a:lnTo>
                      <a:pt x="370" y="572"/>
                    </a:lnTo>
                    <a:lnTo>
                      <a:pt x="365" y="573"/>
                    </a:lnTo>
                    <a:lnTo>
                      <a:pt x="360" y="574"/>
                    </a:lnTo>
                    <a:lnTo>
                      <a:pt x="355" y="577"/>
                    </a:lnTo>
                    <a:lnTo>
                      <a:pt x="348" y="583"/>
                    </a:lnTo>
                    <a:lnTo>
                      <a:pt x="343" y="588"/>
                    </a:lnTo>
                    <a:lnTo>
                      <a:pt x="340" y="591"/>
                    </a:lnTo>
                    <a:lnTo>
                      <a:pt x="335" y="595"/>
                    </a:lnTo>
                    <a:lnTo>
                      <a:pt x="332" y="602"/>
                    </a:lnTo>
                    <a:lnTo>
                      <a:pt x="328" y="614"/>
                    </a:lnTo>
                    <a:lnTo>
                      <a:pt x="332" y="604"/>
                    </a:lnTo>
                    <a:lnTo>
                      <a:pt x="337" y="597"/>
                    </a:lnTo>
                    <a:lnTo>
                      <a:pt x="341" y="595"/>
                    </a:lnTo>
                    <a:lnTo>
                      <a:pt x="347" y="590"/>
                    </a:lnTo>
                    <a:lnTo>
                      <a:pt x="352" y="585"/>
                    </a:lnTo>
                    <a:lnTo>
                      <a:pt x="357" y="581"/>
                    </a:lnTo>
                    <a:lnTo>
                      <a:pt x="361" y="579"/>
                    </a:lnTo>
                    <a:lnTo>
                      <a:pt x="365" y="578"/>
                    </a:lnTo>
                    <a:lnTo>
                      <a:pt x="363" y="586"/>
                    </a:lnTo>
                    <a:lnTo>
                      <a:pt x="362" y="593"/>
                    </a:lnTo>
                    <a:lnTo>
                      <a:pt x="364" y="603"/>
                    </a:lnTo>
                    <a:lnTo>
                      <a:pt x="364" y="593"/>
                    </a:lnTo>
                    <a:lnTo>
                      <a:pt x="365" y="586"/>
                    </a:lnTo>
                    <a:lnTo>
                      <a:pt x="368" y="580"/>
                    </a:lnTo>
                    <a:lnTo>
                      <a:pt x="369" y="577"/>
                    </a:lnTo>
                    <a:lnTo>
                      <a:pt x="374" y="576"/>
                    </a:lnTo>
                    <a:lnTo>
                      <a:pt x="382" y="573"/>
                    </a:lnTo>
                    <a:lnTo>
                      <a:pt x="389" y="575"/>
                    </a:lnTo>
                    <a:lnTo>
                      <a:pt x="392" y="580"/>
                    </a:lnTo>
                    <a:lnTo>
                      <a:pt x="393" y="589"/>
                    </a:lnTo>
                    <a:lnTo>
                      <a:pt x="393" y="597"/>
                    </a:lnTo>
                    <a:lnTo>
                      <a:pt x="393" y="602"/>
                    </a:lnTo>
                    <a:lnTo>
                      <a:pt x="392" y="607"/>
                    </a:lnTo>
                    <a:lnTo>
                      <a:pt x="389" y="609"/>
                    </a:lnTo>
                    <a:lnTo>
                      <a:pt x="383" y="613"/>
                    </a:lnTo>
                    <a:lnTo>
                      <a:pt x="379" y="617"/>
                    </a:lnTo>
                    <a:lnTo>
                      <a:pt x="374" y="621"/>
                    </a:lnTo>
                    <a:lnTo>
                      <a:pt x="370" y="624"/>
                    </a:lnTo>
                    <a:lnTo>
                      <a:pt x="365" y="627"/>
                    </a:lnTo>
                    <a:lnTo>
                      <a:pt x="356" y="634"/>
                    </a:lnTo>
                    <a:lnTo>
                      <a:pt x="349" y="650"/>
                    </a:lnTo>
                    <a:lnTo>
                      <a:pt x="360" y="636"/>
                    </a:lnTo>
                    <a:lnTo>
                      <a:pt x="369" y="629"/>
                    </a:lnTo>
                    <a:lnTo>
                      <a:pt x="376" y="626"/>
                    </a:lnTo>
                    <a:lnTo>
                      <a:pt x="377" y="632"/>
                    </a:lnTo>
                    <a:lnTo>
                      <a:pt x="384" y="641"/>
                    </a:lnTo>
                    <a:lnTo>
                      <a:pt x="380" y="633"/>
                    </a:lnTo>
                    <a:lnTo>
                      <a:pt x="379" y="624"/>
                    </a:lnTo>
                    <a:lnTo>
                      <a:pt x="382" y="620"/>
                    </a:lnTo>
                    <a:lnTo>
                      <a:pt x="388" y="616"/>
                    </a:lnTo>
                    <a:lnTo>
                      <a:pt x="393" y="613"/>
                    </a:lnTo>
                    <a:lnTo>
                      <a:pt x="397" y="610"/>
                    </a:lnTo>
                    <a:lnTo>
                      <a:pt x="399" y="608"/>
                    </a:lnTo>
                    <a:lnTo>
                      <a:pt x="400" y="603"/>
                    </a:lnTo>
                    <a:lnTo>
                      <a:pt x="399" y="596"/>
                    </a:lnTo>
                    <a:lnTo>
                      <a:pt x="400" y="590"/>
                    </a:lnTo>
                    <a:lnTo>
                      <a:pt x="399" y="585"/>
                    </a:lnTo>
                    <a:lnTo>
                      <a:pt x="400" y="579"/>
                    </a:lnTo>
                    <a:lnTo>
                      <a:pt x="402" y="575"/>
                    </a:lnTo>
                    <a:lnTo>
                      <a:pt x="406" y="569"/>
                    </a:lnTo>
                    <a:lnTo>
                      <a:pt x="408" y="570"/>
                    </a:lnTo>
                    <a:lnTo>
                      <a:pt x="409" y="576"/>
                    </a:lnTo>
                    <a:lnTo>
                      <a:pt x="412" y="580"/>
                    </a:lnTo>
                    <a:lnTo>
                      <a:pt x="415" y="585"/>
                    </a:lnTo>
                    <a:lnTo>
                      <a:pt x="420" y="587"/>
                    </a:lnTo>
                    <a:lnTo>
                      <a:pt x="424" y="589"/>
                    </a:lnTo>
                    <a:lnTo>
                      <a:pt x="429" y="590"/>
                    </a:lnTo>
                    <a:lnTo>
                      <a:pt x="430" y="595"/>
                    </a:lnTo>
                    <a:lnTo>
                      <a:pt x="428" y="604"/>
                    </a:lnTo>
                    <a:lnTo>
                      <a:pt x="432" y="595"/>
                    </a:lnTo>
                    <a:lnTo>
                      <a:pt x="433" y="592"/>
                    </a:lnTo>
                    <a:lnTo>
                      <a:pt x="437" y="594"/>
                    </a:lnTo>
                    <a:lnTo>
                      <a:pt x="443" y="596"/>
                    </a:lnTo>
                    <a:lnTo>
                      <a:pt x="452" y="594"/>
                    </a:lnTo>
                    <a:lnTo>
                      <a:pt x="442" y="594"/>
                    </a:lnTo>
                    <a:lnTo>
                      <a:pt x="439" y="592"/>
                    </a:lnTo>
                    <a:lnTo>
                      <a:pt x="435" y="590"/>
                    </a:lnTo>
                    <a:lnTo>
                      <a:pt x="431" y="587"/>
                    </a:lnTo>
                    <a:lnTo>
                      <a:pt x="426" y="585"/>
                    </a:lnTo>
                    <a:lnTo>
                      <a:pt x="422" y="584"/>
                    </a:lnTo>
                    <a:lnTo>
                      <a:pt x="418" y="582"/>
                    </a:lnTo>
                    <a:lnTo>
                      <a:pt x="414" y="577"/>
                    </a:lnTo>
                    <a:lnTo>
                      <a:pt x="413" y="571"/>
                    </a:lnTo>
                    <a:lnTo>
                      <a:pt x="412" y="565"/>
                    </a:lnTo>
                    <a:lnTo>
                      <a:pt x="409" y="561"/>
                    </a:lnTo>
                    <a:lnTo>
                      <a:pt x="414" y="552"/>
                    </a:lnTo>
                    <a:lnTo>
                      <a:pt x="420" y="546"/>
                    </a:lnTo>
                    <a:lnTo>
                      <a:pt x="425" y="542"/>
                    </a:lnTo>
                    <a:lnTo>
                      <a:pt x="430" y="538"/>
                    </a:lnTo>
                    <a:lnTo>
                      <a:pt x="435" y="535"/>
                    </a:lnTo>
                    <a:lnTo>
                      <a:pt x="440" y="531"/>
                    </a:lnTo>
                    <a:lnTo>
                      <a:pt x="444" y="528"/>
                    </a:lnTo>
                    <a:lnTo>
                      <a:pt x="448" y="525"/>
                    </a:lnTo>
                    <a:lnTo>
                      <a:pt x="451" y="522"/>
                    </a:lnTo>
                    <a:lnTo>
                      <a:pt x="459" y="518"/>
                    </a:lnTo>
                    <a:lnTo>
                      <a:pt x="474" y="518"/>
                    </a:lnTo>
                    <a:lnTo>
                      <a:pt x="487" y="518"/>
                    </a:lnTo>
                    <a:lnTo>
                      <a:pt x="498" y="517"/>
                    </a:lnTo>
                    <a:lnTo>
                      <a:pt x="509" y="515"/>
                    </a:lnTo>
                    <a:lnTo>
                      <a:pt x="520" y="512"/>
                    </a:lnTo>
                    <a:lnTo>
                      <a:pt x="516" y="521"/>
                    </a:lnTo>
                    <a:lnTo>
                      <a:pt x="513" y="530"/>
                    </a:lnTo>
                    <a:lnTo>
                      <a:pt x="513" y="540"/>
                    </a:lnTo>
                    <a:lnTo>
                      <a:pt x="518" y="553"/>
                    </a:lnTo>
                    <a:lnTo>
                      <a:pt x="525" y="558"/>
                    </a:lnTo>
                    <a:lnTo>
                      <a:pt x="531" y="564"/>
                    </a:lnTo>
                    <a:lnTo>
                      <a:pt x="534" y="572"/>
                    </a:lnTo>
                    <a:lnTo>
                      <a:pt x="527" y="580"/>
                    </a:lnTo>
                    <a:lnTo>
                      <a:pt x="520" y="588"/>
                    </a:lnTo>
                    <a:lnTo>
                      <a:pt x="515" y="594"/>
                    </a:lnTo>
                    <a:lnTo>
                      <a:pt x="510" y="605"/>
                    </a:lnTo>
                    <a:lnTo>
                      <a:pt x="506" y="617"/>
                    </a:lnTo>
                    <a:lnTo>
                      <a:pt x="501" y="637"/>
                    </a:lnTo>
                    <a:lnTo>
                      <a:pt x="498" y="650"/>
                    </a:lnTo>
                    <a:lnTo>
                      <a:pt x="489" y="686"/>
                    </a:lnTo>
                    <a:lnTo>
                      <a:pt x="505" y="644"/>
                    </a:lnTo>
                    <a:lnTo>
                      <a:pt x="506" y="655"/>
                    </a:lnTo>
                    <a:lnTo>
                      <a:pt x="513" y="668"/>
                    </a:lnTo>
                    <a:lnTo>
                      <a:pt x="508" y="649"/>
                    </a:lnTo>
                    <a:lnTo>
                      <a:pt x="508" y="633"/>
                    </a:lnTo>
                    <a:lnTo>
                      <a:pt x="513" y="622"/>
                    </a:lnTo>
                    <a:lnTo>
                      <a:pt x="518" y="607"/>
                    </a:lnTo>
                    <a:lnTo>
                      <a:pt x="526" y="597"/>
                    </a:lnTo>
                    <a:lnTo>
                      <a:pt x="536" y="590"/>
                    </a:lnTo>
                    <a:lnTo>
                      <a:pt x="546" y="590"/>
                    </a:lnTo>
                    <a:lnTo>
                      <a:pt x="555" y="596"/>
                    </a:lnTo>
                    <a:lnTo>
                      <a:pt x="563" y="611"/>
                    </a:lnTo>
                    <a:lnTo>
                      <a:pt x="570" y="619"/>
                    </a:lnTo>
                    <a:lnTo>
                      <a:pt x="573" y="630"/>
                    </a:lnTo>
                    <a:lnTo>
                      <a:pt x="575" y="646"/>
                    </a:lnTo>
                    <a:lnTo>
                      <a:pt x="570" y="675"/>
                    </a:lnTo>
                    <a:lnTo>
                      <a:pt x="578" y="654"/>
                    </a:lnTo>
                    <a:lnTo>
                      <a:pt x="581" y="640"/>
                    </a:lnTo>
                    <a:lnTo>
                      <a:pt x="588" y="650"/>
                    </a:lnTo>
                    <a:lnTo>
                      <a:pt x="600" y="684"/>
                    </a:lnTo>
                    <a:lnTo>
                      <a:pt x="593" y="654"/>
                    </a:lnTo>
                    <a:lnTo>
                      <a:pt x="587" y="637"/>
                    </a:lnTo>
                    <a:lnTo>
                      <a:pt x="584" y="629"/>
                    </a:lnTo>
                    <a:lnTo>
                      <a:pt x="583" y="620"/>
                    </a:lnTo>
                    <a:lnTo>
                      <a:pt x="579" y="606"/>
                    </a:lnTo>
                    <a:lnTo>
                      <a:pt x="591" y="619"/>
                    </a:lnTo>
                    <a:lnTo>
                      <a:pt x="594" y="636"/>
                    </a:lnTo>
                    <a:lnTo>
                      <a:pt x="596" y="622"/>
                    </a:lnTo>
                    <a:lnTo>
                      <a:pt x="612" y="635"/>
                    </a:lnTo>
                    <a:lnTo>
                      <a:pt x="595" y="616"/>
                    </a:lnTo>
                    <a:lnTo>
                      <a:pt x="588" y="607"/>
                    </a:lnTo>
                    <a:lnTo>
                      <a:pt x="578" y="597"/>
                    </a:lnTo>
                    <a:lnTo>
                      <a:pt x="570" y="589"/>
                    </a:lnTo>
                    <a:lnTo>
                      <a:pt x="567" y="579"/>
                    </a:lnTo>
                    <a:lnTo>
                      <a:pt x="563" y="568"/>
                    </a:lnTo>
                    <a:lnTo>
                      <a:pt x="558" y="557"/>
                    </a:lnTo>
                    <a:lnTo>
                      <a:pt x="547" y="544"/>
                    </a:lnTo>
                    <a:lnTo>
                      <a:pt x="552" y="551"/>
                    </a:lnTo>
                    <a:lnTo>
                      <a:pt x="546" y="538"/>
                    </a:lnTo>
                    <a:lnTo>
                      <a:pt x="548" y="530"/>
                    </a:lnTo>
                    <a:lnTo>
                      <a:pt x="554" y="521"/>
                    </a:lnTo>
                    <a:lnTo>
                      <a:pt x="560" y="512"/>
                    </a:lnTo>
                    <a:lnTo>
                      <a:pt x="565" y="507"/>
                    </a:lnTo>
                    <a:lnTo>
                      <a:pt x="573" y="506"/>
                    </a:lnTo>
                    <a:lnTo>
                      <a:pt x="582" y="507"/>
                    </a:lnTo>
                    <a:lnTo>
                      <a:pt x="591" y="512"/>
                    </a:lnTo>
                    <a:lnTo>
                      <a:pt x="604" y="517"/>
                    </a:lnTo>
                    <a:lnTo>
                      <a:pt x="612" y="526"/>
                    </a:lnTo>
                    <a:lnTo>
                      <a:pt x="619" y="539"/>
                    </a:lnTo>
                    <a:lnTo>
                      <a:pt x="619" y="552"/>
                    </a:lnTo>
                    <a:lnTo>
                      <a:pt x="619" y="560"/>
                    </a:lnTo>
                    <a:lnTo>
                      <a:pt x="617" y="569"/>
                    </a:lnTo>
                    <a:lnTo>
                      <a:pt x="619" y="579"/>
                    </a:lnTo>
                    <a:lnTo>
                      <a:pt x="623" y="594"/>
                    </a:lnTo>
                    <a:lnTo>
                      <a:pt x="627" y="606"/>
                    </a:lnTo>
                    <a:lnTo>
                      <a:pt x="630" y="619"/>
                    </a:lnTo>
                    <a:lnTo>
                      <a:pt x="635" y="631"/>
                    </a:lnTo>
                    <a:lnTo>
                      <a:pt x="633" y="645"/>
                    </a:lnTo>
                    <a:lnTo>
                      <a:pt x="632" y="658"/>
                    </a:lnTo>
                    <a:lnTo>
                      <a:pt x="635" y="678"/>
                    </a:lnTo>
                    <a:lnTo>
                      <a:pt x="636" y="653"/>
                    </a:lnTo>
                    <a:lnTo>
                      <a:pt x="639" y="644"/>
                    </a:lnTo>
                    <a:lnTo>
                      <a:pt x="648" y="648"/>
                    </a:lnTo>
                    <a:lnTo>
                      <a:pt x="653" y="653"/>
                    </a:lnTo>
                    <a:lnTo>
                      <a:pt x="660" y="661"/>
                    </a:lnTo>
                    <a:lnTo>
                      <a:pt x="651" y="646"/>
                    </a:lnTo>
                    <a:lnTo>
                      <a:pt x="641" y="638"/>
                    </a:lnTo>
                    <a:lnTo>
                      <a:pt x="637" y="627"/>
                    </a:lnTo>
                    <a:lnTo>
                      <a:pt x="637" y="615"/>
                    </a:lnTo>
                    <a:lnTo>
                      <a:pt x="635" y="604"/>
                    </a:lnTo>
                    <a:lnTo>
                      <a:pt x="632" y="591"/>
                    </a:lnTo>
                    <a:lnTo>
                      <a:pt x="632" y="580"/>
                    </a:lnTo>
                    <a:lnTo>
                      <a:pt x="635" y="570"/>
                    </a:lnTo>
                    <a:lnTo>
                      <a:pt x="635" y="559"/>
                    </a:lnTo>
                    <a:lnTo>
                      <a:pt x="642" y="554"/>
                    </a:lnTo>
                    <a:lnTo>
                      <a:pt x="652" y="560"/>
                    </a:lnTo>
                    <a:lnTo>
                      <a:pt x="665" y="564"/>
                    </a:lnTo>
                    <a:lnTo>
                      <a:pt x="675" y="570"/>
                    </a:lnTo>
                    <a:lnTo>
                      <a:pt x="686" y="579"/>
                    </a:lnTo>
                    <a:lnTo>
                      <a:pt x="691" y="590"/>
                    </a:lnTo>
                    <a:lnTo>
                      <a:pt x="690" y="601"/>
                    </a:lnTo>
                    <a:lnTo>
                      <a:pt x="687" y="611"/>
                    </a:lnTo>
                    <a:lnTo>
                      <a:pt x="685" y="626"/>
                    </a:lnTo>
                    <a:lnTo>
                      <a:pt x="677" y="644"/>
                    </a:lnTo>
                    <a:lnTo>
                      <a:pt x="674" y="653"/>
                    </a:lnTo>
                    <a:lnTo>
                      <a:pt x="672" y="662"/>
                    </a:lnTo>
                    <a:lnTo>
                      <a:pt x="666" y="671"/>
                    </a:lnTo>
                    <a:lnTo>
                      <a:pt x="660" y="679"/>
                    </a:lnTo>
                    <a:lnTo>
                      <a:pt x="658" y="687"/>
                    </a:lnTo>
                    <a:lnTo>
                      <a:pt x="657" y="702"/>
                    </a:lnTo>
                    <a:lnTo>
                      <a:pt x="663" y="686"/>
                    </a:lnTo>
                    <a:lnTo>
                      <a:pt x="666" y="679"/>
                    </a:lnTo>
                    <a:lnTo>
                      <a:pt x="677" y="704"/>
                    </a:lnTo>
                    <a:lnTo>
                      <a:pt x="673" y="690"/>
                    </a:lnTo>
                    <a:lnTo>
                      <a:pt x="671" y="675"/>
                    </a:lnTo>
                    <a:lnTo>
                      <a:pt x="678" y="663"/>
                    </a:lnTo>
                    <a:lnTo>
                      <a:pt x="683" y="651"/>
                    </a:lnTo>
                    <a:lnTo>
                      <a:pt x="688" y="637"/>
                    </a:lnTo>
                    <a:lnTo>
                      <a:pt x="694" y="624"/>
                    </a:lnTo>
                    <a:lnTo>
                      <a:pt x="701" y="627"/>
                    </a:lnTo>
                    <a:lnTo>
                      <a:pt x="708" y="637"/>
                    </a:lnTo>
                    <a:lnTo>
                      <a:pt x="716" y="649"/>
                    </a:lnTo>
                    <a:lnTo>
                      <a:pt x="711" y="643"/>
                    </a:lnTo>
                    <a:lnTo>
                      <a:pt x="723" y="657"/>
                    </a:lnTo>
                    <a:lnTo>
                      <a:pt x="727" y="666"/>
                    </a:lnTo>
                    <a:lnTo>
                      <a:pt x="731" y="679"/>
                    </a:lnTo>
                    <a:lnTo>
                      <a:pt x="733" y="709"/>
                    </a:lnTo>
                    <a:lnTo>
                      <a:pt x="735" y="675"/>
                    </a:lnTo>
                    <a:lnTo>
                      <a:pt x="740" y="679"/>
                    </a:lnTo>
                    <a:lnTo>
                      <a:pt x="762" y="715"/>
                    </a:lnTo>
                    <a:lnTo>
                      <a:pt x="753" y="692"/>
                    </a:lnTo>
                    <a:lnTo>
                      <a:pt x="762" y="696"/>
                    </a:lnTo>
                    <a:lnTo>
                      <a:pt x="780" y="697"/>
                    </a:lnTo>
                    <a:lnTo>
                      <a:pt x="762" y="694"/>
                    </a:lnTo>
                    <a:lnTo>
                      <a:pt x="748" y="683"/>
                    </a:lnTo>
                    <a:lnTo>
                      <a:pt x="742" y="670"/>
                    </a:lnTo>
                    <a:lnTo>
                      <a:pt x="734" y="662"/>
                    </a:lnTo>
                    <a:lnTo>
                      <a:pt x="729" y="653"/>
                    </a:lnTo>
                    <a:lnTo>
                      <a:pt x="722" y="642"/>
                    </a:lnTo>
                    <a:lnTo>
                      <a:pt x="717" y="633"/>
                    </a:lnTo>
                    <a:lnTo>
                      <a:pt x="710" y="622"/>
                    </a:lnTo>
                    <a:lnTo>
                      <a:pt x="707" y="612"/>
                    </a:lnTo>
                    <a:lnTo>
                      <a:pt x="703" y="603"/>
                    </a:lnTo>
                    <a:lnTo>
                      <a:pt x="704" y="594"/>
                    </a:lnTo>
                    <a:lnTo>
                      <a:pt x="702" y="587"/>
                    </a:lnTo>
                    <a:lnTo>
                      <a:pt x="698" y="577"/>
                    </a:lnTo>
                    <a:lnTo>
                      <a:pt x="694" y="570"/>
                    </a:lnTo>
                    <a:lnTo>
                      <a:pt x="682" y="560"/>
                    </a:lnTo>
                    <a:lnTo>
                      <a:pt x="687" y="564"/>
                    </a:lnTo>
                    <a:lnTo>
                      <a:pt x="675" y="555"/>
                    </a:lnTo>
                    <a:lnTo>
                      <a:pt x="668" y="549"/>
                    </a:lnTo>
                    <a:lnTo>
                      <a:pt x="661" y="543"/>
                    </a:lnTo>
                    <a:lnTo>
                      <a:pt x="652" y="534"/>
                    </a:lnTo>
                    <a:lnTo>
                      <a:pt x="652" y="524"/>
                    </a:lnTo>
                    <a:lnTo>
                      <a:pt x="651" y="512"/>
                    </a:lnTo>
                    <a:lnTo>
                      <a:pt x="650" y="504"/>
                    </a:lnTo>
                    <a:lnTo>
                      <a:pt x="652" y="494"/>
                    </a:lnTo>
                    <a:lnTo>
                      <a:pt x="654" y="486"/>
                    </a:lnTo>
                    <a:lnTo>
                      <a:pt x="661" y="484"/>
                    </a:lnTo>
                    <a:lnTo>
                      <a:pt x="669" y="486"/>
                    </a:lnTo>
                    <a:lnTo>
                      <a:pt x="678" y="491"/>
                    </a:lnTo>
                    <a:lnTo>
                      <a:pt x="690" y="497"/>
                    </a:lnTo>
                    <a:lnTo>
                      <a:pt x="693" y="503"/>
                    </a:lnTo>
                    <a:lnTo>
                      <a:pt x="697" y="512"/>
                    </a:lnTo>
                    <a:lnTo>
                      <a:pt x="700" y="522"/>
                    </a:lnTo>
                    <a:lnTo>
                      <a:pt x="702" y="530"/>
                    </a:lnTo>
                    <a:lnTo>
                      <a:pt x="706" y="536"/>
                    </a:lnTo>
                    <a:lnTo>
                      <a:pt x="712" y="543"/>
                    </a:lnTo>
                    <a:lnTo>
                      <a:pt x="716" y="556"/>
                    </a:lnTo>
                    <a:lnTo>
                      <a:pt x="718" y="574"/>
                    </a:lnTo>
                    <a:lnTo>
                      <a:pt x="719" y="593"/>
                    </a:lnTo>
                    <a:lnTo>
                      <a:pt x="720" y="568"/>
                    </a:lnTo>
                    <a:lnTo>
                      <a:pt x="731" y="579"/>
                    </a:lnTo>
                    <a:lnTo>
                      <a:pt x="719" y="562"/>
                    </a:lnTo>
                    <a:lnTo>
                      <a:pt x="719" y="550"/>
                    </a:lnTo>
                    <a:lnTo>
                      <a:pt x="720" y="544"/>
                    </a:lnTo>
                    <a:lnTo>
                      <a:pt x="726" y="548"/>
                    </a:lnTo>
                    <a:lnTo>
                      <a:pt x="736" y="551"/>
                    </a:lnTo>
                    <a:lnTo>
                      <a:pt x="739" y="557"/>
                    </a:lnTo>
                    <a:lnTo>
                      <a:pt x="741" y="570"/>
                    </a:lnTo>
                    <a:lnTo>
                      <a:pt x="742" y="586"/>
                    </a:lnTo>
                    <a:lnTo>
                      <a:pt x="742" y="597"/>
                    </a:lnTo>
                    <a:lnTo>
                      <a:pt x="744" y="611"/>
                    </a:lnTo>
                    <a:lnTo>
                      <a:pt x="748" y="622"/>
                    </a:lnTo>
                    <a:lnTo>
                      <a:pt x="741" y="629"/>
                    </a:lnTo>
                    <a:lnTo>
                      <a:pt x="737" y="644"/>
                    </a:lnTo>
                    <a:lnTo>
                      <a:pt x="744" y="633"/>
                    </a:lnTo>
                    <a:lnTo>
                      <a:pt x="749" y="630"/>
                    </a:lnTo>
                    <a:lnTo>
                      <a:pt x="753" y="633"/>
                    </a:lnTo>
                    <a:lnTo>
                      <a:pt x="760" y="643"/>
                    </a:lnTo>
                    <a:lnTo>
                      <a:pt x="766" y="653"/>
                    </a:lnTo>
                    <a:lnTo>
                      <a:pt x="778" y="677"/>
                    </a:lnTo>
                    <a:lnTo>
                      <a:pt x="766" y="645"/>
                    </a:lnTo>
                    <a:lnTo>
                      <a:pt x="761" y="630"/>
                    </a:lnTo>
                    <a:lnTo>
                      <a:pt x="771" y="632"/>
                    </a:lnTo>
                    <a:lnTo>
                      <a:pt x="785" y="641"/>
                    </a:lnTo>
                    <a:lnTo>
                      <a:pt x="802" y="657"/>
                    </a:lnTo>
                    <a:lnTo>
                      <a:pt x="781" y="633"/>
                    </a:lnTo>
                    <a:lnTo>
                      <a:pt x="771" y="627"/>
                    </a:lnTo>
                    <a:lnTo>
                      <a:pt x="760" y="622"/>
                    </a:lnTo>
                    <a:lnTo>
                      <a:pt x="756" y="615"/>
                    </a:lnTo>
                    <a:lnTo>
                      <a:pt x="753" y="599"/>
                    </a:lnTo>
                    <a:lnTo>
                      <a:pt x="751" y="581"/>
                    </a:lnTo>
                    <a:lnTo>
                      <a:pt x="751" y="567"/>
                    </a:lnTo>
                    <a:lnTo>
                      <a:pt x="755" y="557"/>
                    </a:lnTo>
                    <a:lnTo>
                      <a:pt x="760" y="551"/>
                    </a:lnTo>
                    <a:lnTo>
                      <a:pt x="769" y="549"/>
                    </a:lnTo>
                    <a:lnTo>
                      <a:pt x="780" y="550"/>
                    </a:lnTo>
                    <a:lnTo>
                      <a:pt x="793" y="552"/>
                    </a:lnTo>
                    <a:lnTo>
                      <a:pt x="804" y="559"/>
                    </a:lnTo>
                    <a:lnTo>
                      <a:pt x="806" y="571"/>
                    </a:lnTo>
                    <a:lnTo>
                      <a:pt x="808" y="581"/>
                    </a:lnTo>
                    <a:lnTo>
                      <a:pt x="813" y="589"/>
                    </a:lnTo>
                    <a:lnTo>
                      <a:pt x="820" y="601"/>
                    </a:lnTo>
                    <a:lnTo>
                      <a:pt x="820" y="617"/>
                    </a:lnTo>
                    <a:lnTo>
                      <a:pt x="816" y="632"/>
                    </a:lnTo>
                    <a:lnTo>
                      <a:pt x="823" y="622"/>
                    </a:lnTo>
                    <a:lnTo>
                      <a:pt x="826" y="604"/>
                    </a:lnTo>
                    <a:lnTo>
                      <a:pt x="830" y="614"/>
                    </a:lnTo>
                    <a:lnTo>
                      <a:pt x="838" y="625"/>
                    </a:lnTo>
                    <a:lnTo>
                      <a:pt x="832" y="607"/>
                    </a:lnTo>
                    <a:lnTo>
                      <a:pt x="825" y="594"/>
                    </a:lnTo>
                    <a:lnTo>
                      <a:pt x="820" y="588"/>
                    </a:lnTo>
                    <a:lnTo>
                      <a:pt x="818" y="576"/>
                    </a:lnTo>
                    <a:lnTo>
                      <a:pt x="818" y="566"/>
                    </a:lnTo>
                    <a:lnTo>
                      <a:pt x="821" y="559"/>
                    </a:lnTo>
                    <a:lnTo>
                      <a:pt x="834" y="558"/>
                    </a:lnTo>
                    <a:lnTo>
                      <a:pt x="847" y="557"/>
                    </a:lnTo>
                    <a:lnTo>
                      <a:pt x="859" y="562"/>
                    </a:lnTo>
                    <a:lnTo>
                      <a:pt x="868" y="565"/>
                    </a:lnTo>
                    <a:lnTo>
                      <a:pt x="877" y="574"/>
                    </a:lnTo>
                    <a:lnTo>
                      <a:pt x="883" y="580"/>
                    </a:lnTo>
                    <a:lnTo>
                      <a:pt x="888" y="596"/>
                    </a:lnTo>
                    <a:lnTo>
                      <a:pt x="887" y="579"/>
                    </a:lnTo>
                    <a:lnTo>
                      <a:pt x="922" y="599"/>
                    </a:lnTo>
                    <a:lnTo>
                      <a:pt x="893" y="578"/>
                    </a:lnTo>
                    <a:lnTo>
                      <a:pt x="886" y="569"/>
                    </a:lnTo>
                    <a:lnTo>
                      <a:pt x="878" y="562"/>
                    </a:lnTo>
                    <a:lnTo>
                      <a:pt x="868" y="556"/>
                    </a:lnTo>
                    <a:lnTo>
                      <a:pt x="857" y="552"/>
                    </a:lnTo>
                    <a:lnTo>
                      <a:pt x="844" y="549"/>
                    </a:lnTo>
                    <a:lnTo>
                      <a:pt x="832" y="548"/>
                    </a:lnTo>
                    <a:lnTo>
                      <a:pt x="820" y="546"/>
                    </a:lnTo>
                    <a:lnTo>
                      <a:pt x="809" y="544"/>
                    </a:lnTo>
                    <a:lnTo>
                      <a:pt x="795" y="542"/>
                    </a:lnTo>
                    <a:lnTo>
                      <a:pt x="788" y="538"/>
                    </a:lnTo>
                    <a:lnTo>
                      <a:pt x="780" y="534"/>
                    </a:lnTo>
                    <a:lnTo>
                      <a:pt x="771" y="533"/>
                    </a:lnTo>
                    <a:lnTo>
                      <a:pt x="758" y="531"/>
                    </a:lnTo>
                    <a:lnTo>
                      <a:pt x="746" y="530"/>
                    </a:lnTo>
                    <a:lnTo>
                      <a:pt x="737" y="525"/>
                    </a:lnTo>
                    <a:lnTo>
                      <a:pt x="731" y="519"/>
                    </a:lnTo>
                    <a:lnTo>
                      <a:pt x="727" y="511"/>
                    </a:lnTo>
                    <a:lnTo>
                      <a:pt x="726" y="504"/>
                    </a:lnTo>
                    <a:lnTo>
                      <a:pt x="723" y="494"/>
                    </a:lnTo>
                    <a:lnTo>
                      <a:pt x="718" y="486"/>
                    </a:lnTo>
                    <a:lnTo>
                      <a:pt x="710" y="478"/>
                    </a:lnTo>
                    <a:lnTo>
                      <a:pt x="701" y="471"/>
                    </a:lnTo>
                    <a:lnTo>
                      <a:pt x="689" y="465"/>
                    </a:lnTo>
                    <a:lnTo>
                      <a:pt x="677" y="460"/>
                    </a:lnTo>
                    <a:lnTo>
                      <a:pt x="666" y="455"/>
                    </a:lnTo>
                    <a:lnTo>
                      <a:pt x="652" y="446"/>
                    </a:lnTo>
                    <a:lnTo>
                      <a:pt x="643" y="437"/>
                    </a:lnTo>
                    <a:lnTo>
                      <a:pt x="640" y="427"/>
                    </a:lnTo>
                    <a:lnTo>
                      <a:pt x="639" y="419"/>
                    </a:lnTo>
                    <a:lnTo>
                      <a:pt x="640" y="412"/>
                    </a:lnTo>
                    <a:lnTo>
                      <a:pt x="645" y="402"/>
                    </a:lnTo>
                    <a:lnTo>
                      <a:pt x="646" y="395"/>
                    </a:lnTo>
                    <a:lnTo>
                      <a:pt x="647" y="374"/>
                    </a:lnTo>
                    <a:lnTo>
                      <a:pt x="646" y="351"/>
                    </a:lnTo>
                    <a:lnTo>
                      <a:pt x="643" y="336"/>
                    </a:lnTo>
                    <a:lnTo>
                      <a:pt x="639" y="318"/>
                    </a:lnTo>
                    <a:lnTo>
                      <a:pt x="638" y="303"/>
                    </a:lnTo>
                    <a:lnTo>
                      <a:pt x="639" y="286"/>
                    </a:lnTo>
                    <a:lnTo>
                      <a:pt x="639" y="274"/>
                    </a:lnTo>
                    <a:lnTo>
                      <a:pt x="640" y="265"/>
                    </a:lnTo>
                    <a:lnTo>
                      <a:pt x="639" y="247"/>
                    </a:lnTo>
                    <a:lnTo>
                      <a:pt x="639" y="231"/>
                    </a:lnTo>
                    <a:lnTo>
                      <a:pt x="634" y="213"/>
                    </a:lnTo>
                    <a:lnTo>
                      <a:pt x="632" y="197"/>
                    </a:lnTo>
                    <a:lnTo>
                      <a:pt x="629" y="183"/>
                    </a:lnTo>
                    <a:lnTo>
                      <a:pt x="628" y="171"/>
                    </a:lnTo>
                    <a:lnTo>
                      <a:pt x="624" y="152"/>
                    </a:lnTo>
                    <a:lnTo>
                      <a:pt x="623" y="135"/>
                    </a:lnTo>
                    <a:lnTo>
                      <a:pt x="622" y="123"/>
                    </a:lnTo>
                    <a:lnTo>
                      <a:pt x="626" y="109"/>
                    </a:lnTo>
                    <a:lnTo>
                      <a:pt x="631" y="93"/>
                    </a:lnTo>
                    <a:lnTo>
                      <a:pt x="643" y="76"/>
                    </a:lnTo>
                    <a:lnTo>
                      <a:pt x="661" y="59"/>
                    </a:lnTo>
                    <a:lnTo>
                      <a:pt x="673" y="50"/>
                    </a:lnTo>
                    <a:lnTo>
                      <a:pt x="685" y="40"/>
                    </a:lnTo>
                    <a:lnTo>
                      <a:pt x="697" y="29"/>
                    </a:lnTo>
                    <a:lnTo>
                      <a:pt x="706" y="20"/>
                    </a:lnTo>
                    <a:lnTo>
                      <a:pt x="721" y="11"/>
                    </a:lnTo>
                    <a:lnTo>
                      <a:pt x="737" y="0"/>
                    </a:lnTo>
                    <a:lnTo>
                      <a:pt x="678" y="0"/>
                    </a:lnTo>
                    <a:lnTo>
                      <a:pt x="666" y="7"/>
                    </a:lnTo>
                    <a:lnTo>
                      <a:pt x="657" y="13"/>
                    </a:lnTo>
                    <a:lnTo>
                      <a:pt x="644" y="20"/>
                    </a:lnTo>
                    <a:lnTo>
                      <a:pt x="631" y="31"/>
                    </a:lnTo>
                    <a:lnTo>
                      <a:pt x="623" y="38"/>
                    </a:lnTo>
                    <a:lnTo>
                      <a:pt x="612" y="48"/>
                    </a:lnTo>
                    <a:lnTo>
                      <a:pt x="611" y="37"/>
                    </a:lnTo>
                    <a:lnTo>
                      <a:pt x="616" y="22"/>
                    </a:lnTo>
                    <a:lnTo>
                      <a:pt x="619" y="11"/>
                    </a:lnTo>
                    <a:lnTo>
                      <a:pt x="625" y="0"/>
                    </a:lnTo>
                    <a:lnTo>
                      <a:pt x="612" y="0"/>
                    </a:lnTo>
                    <a:lnTo>
                      <a:pt x="606" y="13"/>
                    </a:lnTo>
                    <a:lnTo>
                      <a:pt x="600" y="30"/>
                    </a:lnTo>
                    <a:lnTo>
                      <a:pt x="595" y="49"/>
                    </a:lnTo>
                    <a:lnTo>
                      <a:pt x="590" y="68"/>
                    </a:lnTo>
                    <a:lnTo>
                      <a:pt x="579" y="86"/>
                    </a:lnTo>
                    <a:lnTo>
                      <a:pt x="576" y="68"/>
                    </a:lnTo>
                    <a:lnTo>
                      <a:pt x="576" y="51"/>
                    </a:lnTo>
                    <a:lnTo>
                      <a:pt x="576" y="35"/>
                    </a:lnTo>
                    <a:lnTo>
                      <a:pt x="576" y="22"/>
                    </a:lnTo>
                    <a:lnTo>
                      <a:pt x="576" y="10"/>
                    </a:lnTo>
                    <a:lnTo>
                      <a:pt x="576" y="0"/>
                    </a:lnTo>
                    <a:lnTo>
                      <a:pt x="525" y="0"/>
                    </a:lnTo>
                    <a:lnTo>
                      <a:pt x="527" y="25"/>
                    </a:lnTo>
                    <a:lnTo>
                      <a:pt x="525" y="37"/>
                    </a:lnTo>
                    <a:lnTo>
                      <a:pt x="525" y="52"/>
                    </a:lnTo>
                    <a:lnTo>
                      <a:pt x="525" y="68"/>
                    </a:lnTo>
                    <a:lnTo>
                      <a:pt x="523" y="81"/>
                    </a:lnTo>
                    <a:lnTo>
                      <a:pt x="515" y="91"/>
                    </a:lnTo>
                    <a:lnTo>
                      <a:pt x="506" y="94"/>
                    </a:lnTo>
                    <a:lnTo>
                      <a:pt x="489" y="92"/>
                    </a:lnTo>
                    <a:lnTo>
                      <a:pt x="482" y="88"/>
                    </a:lnTo>
                    <a:lnTo>
                      <a:pt x="477" y="84"/>
                    </a:lnTo>
                    <a:lnTo>
                      <a:pt x="481" y="75"/>
                    </a:lnTo>
                    <a:lnTo>
                      <a:pt x="482" y="60"/>
                    </a:lnTo>
                    <a:lnTo>
                      <a:pt x="482" y="45"/>
                    </a:lnTo>
                    <a:lnTo>
                      <a:pt x="482" y="33"/>
                    </a:lnTo>
                    <a:lnTo>
                      <a:pt x="482" y="23"/>
                    </a:lnTo>
                    <a:lnTo>
                      <a:pt x="482" y="11"/>
                    </a:lnTo>
                    <a:lnTo>
                      <a:pt x="481" y="0"/>
                    </a:lnTo>
                    <a:lnTo>
                      <a:pt x="467" y="0"/>
                    </a:lnTo>
                    <a:lnTo>
                      <a:pt x="469" y="14"/>
                    </a:lnTo>
                    <a:lnTo>
                      <a:pt x="469" y="26"/>
                    </a:lnTo>
                    <a:lnTo>
                      <a:pt x="469" y="41"/>
                    </a:lnTo>
                    <a:lnTo>
                      <a:pt x="465" y="54"/>
                    </a:lnTo>
                    <a:lnTo>
                      <a:pt x="460" y="64"/>
                    </a:lnTo>
                    <a:lnTo>
                      <a:pt x="450" y="72"/>
                    </a:lnTo>
                    <a:lnTo>
                      <a:pt x="440" y="68"/>
                    </a:lnTo>
                    <a:lnTo>
                      <a:pt x="429" y="63"/>
                    </a:lnTo>
                    <a:lnTo>
                      <a:pt x="418" y="55"/>
                    </a:lnTo>
                    <a:lnTo>
                      <a:pt x="412" y="45"/>
                    </a:lnTo>
                    <a:lnTo>
                      <a:pt x="410" y="37"/>
                    </a:lnTo>
                    <a:lnTo>
                      <a:pt x="412" y="30"/>
                    </a:lnTo>
                    <a:lnTo>
                      <a:pt x="411" y="22"/>
                    </a:lnTo>
                    <a:lnTo>
                      <a:pt x="410" y="15"/>
                    </a:lnTo>
                    <a:lnTo>
                      <a:pt x="411" y="8"/>
                    </a:lnTo>
                    <a:lnTo>
                      <a:pt x="408" y="0"/>
                    </a:lnTo>
                    <a:lnTo>
                      <a:pt x="398" y="0"/>
                    </a:lnTo>
                    <a:lnTo>
                      <a:pt x="400" y="5"/>
                    </a:lnTo>
                    <a:lnTo>
                      <a:pt x="401" y="11"/>
                    </a:lnTo>
                    <a:lnTo>
                      <a:pt x="401" y="17"/>
                    </a:lnTo>
                    <a:lnTo>
                      <a:pt x="398" y="24"/>
                    </a:lnTo>
                    <a:lnTo>
                      <a:pt x="388" y="20"/>
                    </a:lnTo>
                    <a:lnTo>
                      <a:pt x="382" y="17"/>
                    </a:lnTo>
                    <a:lnTo>
                      <a:pt x="372" y="13"/>
                    </a:lnTo>
                    <a:lnTo>
                      <a:pt x="364" y="7"/>
                    </a:lnTo>
                    <a:lnTo>
                      <a:pt x="357" y="0"/>
                    </a:lnTo>
                    <a:lnTo>
                      <a:pt x="317" y="0"/>
                    </a:lnTo>
                    <a:lnTo>
                      <a:pt x="330" y="11"/>
                    </a:lnTo>
                    <a:lnTo>
                      <a:pt x="338" y="18"/>
                    </a:lnTo>
                    <a:lnTo>
                      <a:pt x="347" y="26"/>
                    </a:lnTo>
                    <a:lnTo>
                      <a:pt x="352" y="30"/>
                    </a:lnTo>
                    <a:lnTo>
                      <a:pt x="359" y="36"/>
                    </a:lnTo>
                    <a:lnTo>
                      <a:pt x="365" y="40"/>
                    </a:lnTo>
                    <a:lnTo>
                      <a:pt x="371" y="47"/>
                    </a:lnTo>
                    <a:lnTo>
                      <a:pt x="380" y="55"/>
                    </a:lnTo>
                    <a:lnTo>
                      <a:pt x="385" y="68"/>
                    </a:lnTo>
                    <a:lnTo>
                      <a:pt x="391" y="79"/>
                    </a:lnTo>
                    <a:lnTo>
                      <a:pt x="371" y="71"/>
                    </a:lnTo>
                    <a:lnTo>
                      <a:pt x="360" y="64"/>
                    </a:lnTo>
                    <a:lnTo>
                      <a:pt x="347" y="57"/>
                    </a:lnTo>
                    <a:lnTo>
                      <a:pt x="337" y="47"/>
                    </a:lnTo>
                    <a:lnTo>
                      <a:pt x="327" y="35"/>
                    </a:lnTo>
                    <a:lnTo>
                      <a:pt x="318" y="23"/>
                    </a:lnTo>
                    <a:lnTo>
                      <a:pt x="310" y="12"/>
                    </a:lnTo>
                    <a:lnTo>
                      <a:pt x="307" y="6"/>
                    </a:lnTo>
                    <a:lnTo>
                      <a:pt x="306" y="0"/>
                    </a:lnTo>
                    <a:lnTo>
                      <a:pt x="291" y="0"/>
                    </a:lnTo>
                    <a:lnTo>
                      <a:pt x="294" y="6"/>
                    </a:lnTo>
                    <a:lnTo>
                      <a:pt x="297" y="13"/>
                    </a:lnTo>
                    <a:lnTo>
                      <a:pt x="299" y="19"/>
                    </a:lnTo>
                    <a:lnTo>
                      <a:pt x="303" y="24"/>
                    </a:lnTo>
                    <a:lnTo>
                      <a:pt x="310" y="34"/>
                    </a:lnTo>
                    <a:lnTo>
                      <a:pt x="318" y="46"/>
                    </a:lnTo>
                    <a:lnTo>
                      <a:pt x="322" y="52"/>
                    </a:lnTo>
                    <a:lnTo>
                      <a:pt x="324" y="56"/>
                    </a:lnTo>
                    <a:lnTo>
                      <a:pt x="334" y="64"/>
                    </a:lnTo>
                    <a:lnTo>
                      <a:pt x="347" y="75"/>
                    </a:lnTo>
                    <a:lnTo>
                      <a:pt x="357" y="80"/>
                    </a:lnTo>
                    <a:lnTo>
                      <a:pt x="369" y="86"/>
                    </a:lnTo>
                    <a:lnTo>
                      <a:pt x="381" y="93"/>
                    </a:lnTo>
                    <a:lnTo>
                      <a:pt x="392" y="99"/>
                    </a:lnTo>
                    <a:lnTo>
                      <a:pt x="401" y="104"/>
                    </a:lnTo>
                    <a:lnTo>
                      <a:pt x="413" y="109"/>
                    </a:lnTo>
                    <a:lnTo>
                      <a:pt x="422" y="113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02" name="Freeform 6"/>
              <p:cNvSpPr>
                <a:spLocks/>
              </p:cNvSpPr>
              <p:nvPr/>
            </p:nvSpPr>
            <p:spPr bwMode="auto">
              <a:xfrm>
                <a:off x="5916" y="3918"/>
                <a:ext cx="47" cy="194"/>
              </a:xfrm>
              <a:custGeom>
                <a:avLst/>
                <a:gdLst>
                  <a:gd name="T0" fmla="*/ 10 w 47"/>
                  <a:gd name="T1" fmla="*/ 141 h 194"/>
                  <a:gd name="T2" fmla="*/ 14 w 47"/>
                  <a:gd name="T3" fmla="*/ 130 h 194"/>
                  <a:gd name="T4" fmla="*/ 19 w 47"/>
                  <a:gd name="T5" fmla="*/ 111 h 194"/>
                  <a:gd name="T6" fmla="*/ 20 w 47"/>
                  <a:gd name="T7" fmla="*/ 92 h 194"/>
                  <a:gd name="T8" fmla="*/ 25 w 47"/>
                  <a:gd name="T9" fmla="*/ 62 h 194"/>
                  <a:gd name="T10" fmla="*/ 31 w 47"/>
                  <a:gd name="T11" fmla="*/ 42 h 194"/>
                  <a:gd name="T12" fmla="*/ 33 w 47"/>
                  <a:gd name="T13" fmla="*/ 19 h 194"/>
                  <a:gd name="T14" fmla="*/ 35 w 47"/>
                  <a:gd name="T15" fmla="*/ 0 h 194"/>
                  <a:gd name="T16" fmla="*/ 37 w 47"/>
                  <a:gd name="T17" fmla="*/ 18 h 194"/>
                  <a:gd name="T18" fmla="*/ 37 w 47"/>
                  <a:gd name="T19" fmla="*/ 51 h 194"/>
                  <a:gd name="T20" fmla="*/ 36 w 47"/>
                  <a:gd name="T21" fmla="*/ 68 h 194"/>
                  <a:gd name="T22" fmla="*/ 38 w 47"/>
                  <a:gd name="T23" fmla="*/ 78 h 194"/>
                  <a:gd name="T24" fmla="*/ 36 w 47"/>
                  <a:gd name="T25" fmla="*/ 85 h 194"/>
                  <a:gd name="T26" fmla="*/ 33 w 47"/>
                  <a:gd name="T27" fmla="*/ 99 h 194"/>
                  <a:gd name="T28" fmla="*/ 32 w 47"/>
                  <a:gd name="T29" fmla="*/ 123 h 194"/>
                  <a:gd name="T30" fmla="*/ 35 w 47"/>
                  <a:gd name="T31" fmla="*/ 108 h 194"/>
                  <a:gd name="T32" fmla="*/ 39 w 47"/>
                  <a:gd name="T33" fmla="*/ 94 h 194"/>
                  <a:gd name="T34" fmla="*/ 40 w 47"/>
                  <a:gd name="T35" fmla="*/ 103 h 194"/>
                  <a:gd name="T36" fmla="*/ 38 w 47"/>
                  <a:gd name="T37" fmla="*/ 113 h 194"/>
                  <a:gd name="T38" fmla="*/ 38 w 47"/>
                  <a:gd name="T39" fmla="*/ 123 h 194"/>
                  <a:gd name="T40" fmla="*/ 41 w 47"/>
                  <a:gd name="T41" fmla="*/ 128 h 194"/>
                  <a:gd name="T42" fmla="*/ 46 w 47"/>
                  <a:gd name="T43" fmla="*/ 130 h 194"/>
                  <a:gd name="T44" fmla="*/ 41 w 47"/>
                  <a:gd name="T45" fmla="*/ 132 h 194"/>
                  <a:gd name="T46" fmla="*/ 39 w 47"/>
                  <a:gd name="T47" fmla="*/ 140 h 194"/>
                  <a:gd name="T48" fmla="*/ 32 w 47"/>
                  <a:gd name="T49" fmla="*/ 147 h 194"/>
                  <a:gd name="T50" fmla="*/ 27 w 47"/>
                  <a:gd name="T51" fmla="*/ 148 h 194"/>
                  <a:gd name="T52" fmla="*/ 22 w 47"/>
                  <a:gd name="T53" fmla="*/ 151 h 194"/>
                  <a:gd name="T54" fmla="*/ 28 w 47"/>
                  <a:gd name="T55" fmla="*/ 153 h 194"/>
                  <a:gd name="T56" fmla="*/ 24 w 47"/>
                  <a:gd name="T57" fmla="*/ 159 h 194"/>
                  <a:gd name="T58" fmla="*/ 22 w 47"/>
                  <a:gd name="T59" fmla="*/ 167 h 194"/>
                  <a:gd name="T60" fmla="*/ 21 w 47"/>
                  <a:gd name="T61" fmla="*/ 175 h 194"/>
                  <a:gd name="T62" fmla="*/ 25 w 47"/>
                  <a:gd name="T63" fmla="*/ 181 h 194"/>
                  <a:gd name="T64" fmla="*/ 34 w 47"/>
                  <a:gd name="T65" fmla="*/ 193 h 194"/>
                  <a:gd name="T66" fmla="*/ 24 w 47"/>
                  <a:gd name="T67" fmla="*/ 191 h 194"/>
                  <a:gd name="T68" fmla="*/ 16 w 47"/>
                  <a:gd name="T69" fmla="*/ 191 h 194"/>
                  <a:gd name="T70" fmla="*/ 11 w 47"/>
                  <a:gd name="T71" fmla="*/ 185 h 194"/>
                  <a:gd name="T72" fmla="*/ 3 w 47"/>
                  <a:gd name="T73" fmla="*/ 178 h 194"/>
                  <a:gd name="T74" fmla="*/ 0 w 47"/>
                  <a:gd name="T75" fmla="*/ 168 h 194"/>
                  <a:gd name="T76" fmla="*/ 1 w 47"/>
                  <a:gd name="T77" fmla="*/ 154 h 194"/>
                  <a:gd name="T78" fmla="*/ 10 w 47"/>
                  <a:gd name="T79" fmla="*/ 141 h 19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7"/>
                  <a:gd name="T121" fmla="*/ 0 h 194"/>
                  <a:gd name="T122" fmla="*/ 47 w 47"/>
                  <a:gd name="T123" fmla="*/ 194 h 19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7" h="194">
                    <a:moveTo>
                      <a:pt x="10" y="141"/>
                    </a:moveTo>
                    <a:lnTo>
                      <a:pt x="14" y="130"/>
                    </a:lnTo>
                    <a:lnTo>
                      <a:pt x="19" y="111"/>
                    </a:lnTo>
                    <a:lnTo>
                      <a:pt x="20" y="92"/>
                    </a:lnTo>
                    <a:lnTo>
                      <a:pt x="25" y="62"/>
                    </a:lnTo>
                    <a:lnTo>
                      <a:pt x="31" y="42"/>
                    </a:lnTo>
                    <a:lnTo>
                      <a:pt x="33" y="19"/>
                    </a:lnTo>
                    <a:lnTo>
                      <a:pt x="35" y="0"/>
                    </a:lnTo>
                    <a:lnTo>
                      <a:pt x="37" y="18"/>
                    </a:lnTo>
                    <a:lnTo>
                      <a:pt x="37" y="51"/>
                    </a:lnTo>
                    <a:lnTo>
                      <a:pt x="36" y="68"/>
                    </a:lnTo>
                    <a:lnTo>
                      <a:pt x="38" y="78"/>
                    </a:lnTo>
                    <a:lnTo>
                      <a:pt x="36" y="85"/>
                    </a:lnTo>
                    <a:lnTo>
                      <a:pt x="33" y="99"/>
                    </a:lnTo>
                    <a:lnTo>
                      <a:pt x="32" y="123"/>
                    </a:lnTo>
                    <a:lnTo>
                      <a:pt x="35" y="108"/>
                    </a:lnTo>
                    <a:lnTo>
                      <a:pt x="39" y="94"/>
                    </a:lnTo>
                    <a:lnTo>
                      <a:pt x="40" y="103"/>
                    </a:lnTo>
                    <a:lnTo>
                      <a:pt x="38" y="113"/>
                    </a:lnTo>
                    <a:lnTo>
                      <a:pt x="38" y="123"/>
                    </a:lnTo>
                    <a:lnTo>
                      <a:pt x="41" y="128"/>
                    </a:lnTo>
                    <a:lnTo>
                      <a:pt x="46" y="130"/>
                    </a:lnTo>
                    <a:lnTo>
                      <a:pt x="41" y="132"/>
                    </a:lnTo>
                    <a:lnTo>
                      <a:pt x="39" y="140"/>
                    </a:lnTo>
                    <a:lnTo>
                      <a:pt x="32" y="147"/>
                    </a:lnTo>
                    <a:lnTo>
                      <a:pt x="27" y="148"/>
                    </a:lnTo>
                    <a:lnTo>
                      <a:pt x="22" y="151"/>
                    </a:lnTo>
                    <a:lnTo>
                      <a:pt x="28" y="153"/>
                    </a:lnTo>
                    <a:lnTo>
                      <a:pt x="24" y="159"/>
                    </a:lnTo>
                    <a:lnTo>
                      <a:pt x="22" y="167"/>
                    </a:lnTo>
                    <a:lnTo>
                      <a:pt x="21" y="175"/>
                    </a:lnTo>
                    <a:lnTo>
                      <a:pt x="25" y="181"/>
                    </a:lnTo>
                    <a:lnTo>
                      <a:pt x="34" y="193"/>
                    </a:lnTo>
                    <a:lnTo>
                      <a:pt x="24" y="191"/>
                    </a:lnTo>
                    <a:lnTo>
                      <a:pt x="16" y="191"/>
                    </a:lnTo>
                    <a:lnTo>
                      <a:pt x="11" y="185"/>
                    </a:lnTo>
                    <a:lnTo>
                      <a:pt x="3" y="178"/>
                    </a:lnTo>
                    <a:lnTo>
                      <a:pt x="0" y="168"/>
                    </a:lnTo>
                    <a:lnTo>
                      <a:pt x="1" y="154"/>
                    </a:lnTo>
                    <a:lnTo>
                      <a:pt x="10" y="141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03" name="Freeform 7"/>
              <p:cNvSpPr>
                <a:spLocks/>
              </p:cNvSpPr>
              <p:nvPr/>
            </p:nvSpPr>
            <p:spPr bwMode="auto">
              <a:xfrm>
                <a:off x="5972" y="3877"/>
                <a:ext cx="104" cy="245"/>
              </a:xfrm>
              <a:custGeom>
                <a:avLst/>
                <a:gdLst>
                  <a:gd name="T0" fmla="*/ 0 w 104"/>
                  <a:gd name="T1" fmla="*/ 153 h 245"/>
                  <a:gd name="T2" fmla="*/ 3 w 104"/>
                  <a:gd name="T3" fmla="*/ 167 h 245"/>
                  <a:gd name="T4" fmla="*/ 9 w 104"/>
                  <a:gd name="T5" fmla="*/ 173 h 245"/>
                  <a:gd name="T6" fmla="*/ 21 w 104"/>
                  <a:gd name="T7" fmla="*/ 178 h 245"/>
                  <a:gd name="T8" fmla="*/ 35 w 104"/>
                  <a:gd name="T9" fmla="*/ 183 h 245"/>
                  <a:gd name="T10" fmla="*/ 43 w 104"/>
                  <a:gd name="T11" fmla="*/ 194 h 245"/>
                  <a:gd name="T12" fmla="*/ 50 w 104"/>
                  <a:gd name="T13" fmla="*/ 204 h 245"/>
                  <a:gd name="T14" fmla="*/ 52 w 104"/>
                  <a:gd name="T15" fmla="*/ 214 h 245"/>
                  <a:gd name="T16" fmla="*/ 50 w 104"/>
                  <a:gd name="T17" fmla="*/ 221 h 245"/>
                  <a:gd name="T18" fmla="*/ 50 w 104"/>
                  <a:gd name="T19" fmla="*/ 229 h 245"/>
                  <a:gd name="T20" fmla="*/ 49 w 104"/>
                  <a:gd name="T21" fmla="*/ 242 h 245"/>
                  <a:gd name="T22" fmla="*/ 54 w 104"/>
                  <a:gd name="T23" fmla="*/ 242 h 245"/>
                  <a:gd name="T24" fmla="*/ 57 w 104"/>
                  <a:gd name="T25" fmla="*/ 244 h 245"/>
                  <a:gd name="T26" fmla="*/ 58 w 104"/>
                  <a:gd name="T27" fmla="*/ 233 h 245"/>
                  <a:gd name="T28" fmla="*/ 61 w 104"/>
                  <a:gd name="T29" fmla="*/ 225 h 245"/>
                  <a:gd name="T30" fmla="*/ 70 w 104"/>
                  <a:gd name="T31" fmla="*/ 223 h 245"/>
                  <a:gd name="T32" fmla="*/ 75 w 104"/>
                  <a:gd name="T33" fmla="*/ 226 h 245"/>
                  <a:gd name="T34" fmla="*/ 89 w 104"/>
                  <a:gd name="T35" fmla="*/ 232 h 245"/>
                  <a:gd name="T36" fmla="*/ 97 w 104"/>
                  <a:gd name="T37" fmla="*/ 236 h 245"/>
                  <a:gd name="T38" fmla="*/ 103 w 104"/>
                  <a:gd name="T39" fmla="*/ 238 h 245"/>
                  <a:gd name="T40" fmla="*/ 103 w 104"/>
                  <a:gd name="T41" fmla="*/ 235 h 245"/>
                  <a:gd name="T42" fmla="*/ 80 w 104"/>
                  <a:gd name="T43" fmla="*/ 219 h 245"/>
                  <a:gd name="T44" fmla="*/ 74 w 104"/>
                  <a:gd name="T45" fmla="*/ 213 h 245"/>
                  <a:gd name="T46" fmla="*/ 70 w 104"/>
                  <a:gd name="T47" fmla="*/ 207 h 245"/>
                  <a:gd name="T48" fmla="*/ 72 w 104"/>
                  <a:gd name="T49" fmla="*/ 201 h 245"/>
                  <a:gd name="T50" fmla="*/ 72 w 104"/>
                  <a:gd name="T51" fmla="*/ 194 h 245"/>
                  <a:gd name="T52" fmla="*/ 71 w 104"/>
                  <a:gd name="T53" fmla="*/ 185 h 245"/>
                  <a:gd name="T54" fmla="*/ 69 w 104"/>
                  <a:gd name="T55" fmla="*/ 178 h 245"/>
                  <a:gd name="T56" fmla="*/ 69 w 104"/>
                  <a:gd name="T57" fmla="*/ 170 h 245"/>
                  <a:gd name="T58" fmla="*/ 72 w 104"/>
                  <a:gd name="T59" fmla="*/ 164 h 245"/>
                  <a:gd name="T60" fmla="*/ 77 w 104"/>
                  <a:gd name="T61" fmla="*/ 160 h 245"/>
                  <a:gd name="T62" fmla="*/ 77 w 104"/>
                  <a:gd name="T63" fmla="*/ 157 h 245"/>
                  <a:gd name="T64" fmla="*/ 60 w 104"/>
                  <a:gd name="T65" fmla="*/ 147 h 245"/>
                  <a:gd name="T66" fmla="*/ 45 w 104"/>
                  <a:gd name="T67" fmla="*/ 134 h 245"/>
                  <a:gd name="T68" fmla="*/ 35 w 104"/>
                  <a:gd name="T69" fmla="*/ 122 h 245"/>
                  <a:gd name="T70" fmla="*/ 33 w 104"/>
                  <a:gd name="T71" fmla="*/ 115 h 245"/>
                  <a:gd name="T72" fmla="*/ 29 w 104"/>
                  <a:gd name="T73" fmla="*/ 106 h 245"/>
                  <a:gd name="T74" fmla="*/ 24 w 104"/>
                  <a:gd name="T75" fmla="*/ 88 h 245"/>
                  <a:gd name="T76" fmla="*/ 23 w 104"/>
                  <a:gd name="T77" fmla="*/ 103 h 245"/>
                  <a:gd name="T78" fmla="*/ 25 w 104"/>
                  <a:gd name="T79" fmla="*/ 116 h 245"/>
                  <a:gd name="T80" fmla="*/ 19 w 104"/>
                  <a:gd name="T81" fmla="*/ 123 h 245"/>
                  <a:gd name="T82" fmla="*/ 17 w 104"/>
                  <a:gd name="T83" fmla="*/ 99 h 245"/>
                  <a:gd name="T84" fmla="*/ 17 w 104"/>
                  <a:gd name="T85" fmla="*/ 83 h 245"/>
                  <a:gd name="T86" fmla="*/ 20 w 104"/>
                  <a:gd name="T87" fmla="*/ 68 h 245"/>
                  <a:gd name="T88" fmla="*/ 20 w 104"/>
                  <a:gd name="T89" fmla="*/ 54 h 245"/>
                  <a:gd name="T90" fmla="*/ 24 w 104"/>
                  <a:gd name="T91" fmla="*/ 40 h 245"/>
                  <a:gd name="T92" fmla="*/ 23 w 104"/>
                  <a:gd name="T93" fmla="*/ 31 h 245"/>
                  <a:gd name="T94" fmla="*/ 24 w 104"/>
                  <a:gd name="T95" fmla="*/ 15 h 245"/>
                  <a:gd name="T96" fmla="*/ 20 w 104"/>
                  <a:gd name="T97" fmla="*/ 0 h 245"/>
                  <a:gd name="T98" fmla="*/ 19 w 104"/>
                  <a:gd name="T99" fmla="*/ 14 h 245"/>
                  <a:gd name="T100" fmla="*/ 17 w 104"/>
                  <a:gd name="T101" fmla="*/ 36 h 245"/>
                  <a:gd name="T102" fmla="*/ 14 w 104"/>
                  <a:gd name="T103" fmla="*/ 62 h 245"/>
                  <a:gd name="T104" fmla="*/ 13 w 104"/>
                  <a:gd name="T105" fmla="*/ 76 h 245"/>
                  <a:gd name="T106" fmla="*/ 9 w 104"/>
                  <a:gd name="T107" fmla="*/ 85 h 245"/>
                  <a:gd name="T108" fmla="*/ 10 w 104"/>
                  <a:gd name="T109" fmla="*/ 101 h 245"/>
                  <a:gd name="T110" fmla="*/ 8 w 104"/>
                  <a:gd name="T111" fmla="*/ 115 h 245"/>
                  <a:gd name="T112" fmla="*/ 6 w 104"/>
                  <a:gd name="T113" fmla="*/ 125 h 245"/>
                  <a:gd name="T114" fmla="*/ 7 w 104"/>
                  <a:gd name="T115" fmla="*/ 137 h 245"/>
                  <a:gd name="T116" fmla="*/ 9 w 104"/>
                  <a:gd name="T117" fmla="*/ 151 h 245"/>
                  <a:gd name="T118" fmla="*/ 1 w 104"/>
                  <a:gd name="T119" fmla="*/ 143 h 245"/>
                  <a:gd name="T120" fmla="*/ 0 w 104"/>
                  <a:gd name="T121" fmla="*/ 153 h 245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04"/>
                  <a:gd name="T184" fmla="*/ 0 h 245"/>
                  <a:gd name="T185" fmla="*/ 104 w 104"/>
                  <a:gd name="T186" fmla="*/ 245 h 245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04" h="245">
                    <a:moveTo>
                      <a:pt x="0" y="153"/>
                    </a:moveTo>
                    <a:lnTo>
                      <a:pt x="3" y="167"/>
                    </a:lnTo>
                    <a:lnTo>
                      <a:pt x="9" y="173"/>
                    </a:lnTo>
                    <a:lnTo>
                      <a:pt x="21" y="178"/>
                    </a:lnTo>
                    <a:lnTo>
                      <a:pt x="35" y="183"/>
                    </a:lnTo>
                    <a:lnTo>
                      <a:pt x="43" y="194"/>
                    </a:lnTo>
                    <a:lnTo>
                      <a:pt x="50" y="204"/>
                    </a:lnTo>
                    <a:lnTo>
                      <a:pt x="52" y="214"/>
                    </a:lnTo>
                    <a:lnTo>
                      <a:pt x="50" y="221"/>
                    </a:lnTo>
                    <a:lnTo>
                      <a:pt x="50" y="229"/>
                    </a:lnTo>
                    <a:lnTo>
                      <a:pt x="49" y="242"/>
                    </a:lnTo>
                    <a:lnTo>
                      <a:pt x="54" y="242"/>
                    </a:lnTo>
                    <a:lnTo>
                      <a:pt x="57" y="244"/>
                    </a:lnTo>
                    <a:lnTo>
                      <a:pt x="58" y="233"/>
                    </a:lnTo>
                    <a:lnTo>
                      <a:pt x="61" y="225"/>
                    </a:lnTo>
                    <a:lnTo>
                      <a:pt x="70" y="223"/>
                    </a:lnTo>
                    <a:lnTo>
                      <a:pt x="75" y="226"/>
                    </a:lnTo>
                    <a:lnTo>
                      <a:pt x="89" y="232"/>
                    </a:lnTo>
                    <a:lnTo>
                      <a:pt x="97" y="236"/>
                    </a:lnTo>
                    <a:lnTo>
                      <a:pt x="103" y="238"/>
                    </a:lnTo>
                    <a:lnTo>
                      <a:pt x="103" y="235"/>
                    </a:lnTo>
                    <a:lnTo>
                      <a:pt x="80" y="219"/>
                    </a:lnTo>
                    <a:lnTo>
                      <a:pt x="74" y="213"/>
                    </a:lnTo>
                    <a:lnTo>
                      <a:pt x="70" y="207"/>
                    </a:lnTo>
                    <a:lnTo>
                      <a:pt x="72" y="201"/>
                    </a:lnTo>
                    <a:lnTo>
                      <a:pt x="72" y="194"/>
                    </a:lnTo>
                    <a:lnTo>
                      <a:pt x="71" y="185"/>
                    </a:lnTo>
                    <a:lnTo>
                      <a:pt x="69" y="178"/>
                    </a:lnTo>
                    <a:lnTo>
                      <a:pt x="69" y="170"/>
                    </a:lnTo>
                    <a:lnTo>
                      <a:pt x="72" y="164"/>
                    </a:lnTo>
                    <a:lnTo>
                      <a:pt x="77" y="160"/>
                    </a:lnTo>
                    <a:lnTo>
                      <a:pt x="77" y="157"/>
                    </a:lnTo>
                    <a:lnTo>
                      <a:pt x="60" y="147"/>
                    </a:lnTo>
                    <a:lnTo>
                      <a:pt x="45" y="134"/>
                    </a:lnTo>
                    <a:lnTo>
                      <a:pt x="35" y="122"/>
                    </a:lnTo>
                    <a:lnTo>
                      <a:pt x="33" y="115"/>
                    </a:lnTo>
                    <a:lnTo>
                      <a:pt x="29" y="106"/>
                    </a:lnTo>
                    <a:lnTo>
                      <a:pt x="24" y="88"/>
                    </a:lnTo>
                    <a:lnTo>
                      <a:pt x="23" y="103"/>
                    </a:lnTo>
                    <a:lnTo>
                      <a:pt x="25" y="116"/>
                    </a:lnTo>
                    <a:lnTo>
                      <a:pt x="19" y="123"/>
                    </a:lnTo>
                    <a:lnTo>
                      <a:pt x="17" y="99"/>
                    </a:lnTo>
                    <a:lnTo>
                      <a:pt x="17" y="83"/>
                    </a:lnTo>
                    <a:lnTo>
                      <a:pt x="20" y="68"/>
                    </a:lnTo>
                    <a:lnTo>
                      <a:pt x="20" y="54"/>
                    </a:lnTo>
                    <a:lnTo>
                      <a:pt x="24" y="40"/>
                    </a:lnTo>
                    <a:lnTo>
                      <a:pt x="23" y="31"/>
                    </a:lnTo>
                    <a:lnTo>
                      <a:pt x="24" y="15"/>
                    </a:lnTo>
                    <a:lnTo>
                      <a:pt x="20" y="0"/>
                    </a:lnTo>
                    <a:lnTo>
                      <a:pt x="19" y="14"/>
                    </a:lnTo>
                    <a:lnTo>
                      <a:pt x="17" y="36"/>
                    </a:lnTo>
                    <a:lnTo>
                      <a:pt x="14" y="62"/>
                    </a:lnTo>
                    <a:lnTo>
                      <a:pt x="13" y="76"/>
                    </a:lnTo>
                    <a:lnTo>
                      <a:pt x="9" y="85"/>
                    </a:lnTo>
                    <a:lnTo>
                      <a:pt x="10" y="101"/>
                    </a:lnTo>
                    <a:lnTo>
                      <a:pt x="8" y="115"/>
                    </a:lnTo>
                    <a:lnTo>
                      <a:pt x="6" y="125"/>
                    </a:lnTo>
                    <a:lnTo>
                      <a:pt x="7" y="137"/>
                    </a:lnTo>
                    <a:lnTo>
                      <a:pt x="9" y="151"/>
                    </a:lnTo>
                    <a:lnTo>
                      <a:pt x="1" y="143"/>
                    </a:lnTo>
                    <a:lnTo>
                      <a:pt x="0" y="153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04" name="Freeform 8"/>
              <p:cNvSpPr>
                <a:spLocks/>
              </p:cNvSpPr>
              <p:nvPr/>
            </p:nvSpPr>
            <p:spPr bwMode="auto">
              <a:xfrm>
                <a:off x="6010" y="3899"/>
                <a:ext cx="130" cy="192"/>
              </a:xfrm>
              <a:custGeom>
                <a:avLst/>
                <a:gdLst>
                  <a:gd name="T0" fmla="*/ 0 w 130"/>
                  <a:gd name="T1" fmla="*/ 77 h 192"/>
                  <a:gd name="T2" fmla="*/ 3 w 130"/>
                  <a:gd name="T3" fmla="*/ 92 h 192"/>
                  <a:gd name="T4" fmla="*/ 12 w 130"/>
                  <a:gd name="T5" fmla="*/ 109 h 192"/>
                  <a:gd name="T6" fmla="*/ 26 w 130"/>
                  <a:gd name="T7" fmla="*/ 120 h 192"/>
                  <a:gd name="T8" fmla="*/ 42 w 130"/>
                  <a:gd name="T9" fmla="*/ 129 h 192"/>
                  <a:gd name="T10" fmla="*/ 51 w 130"/>
                  <a:gd name="T11" fmla="*/ 129 h 192"/>
                  <a:gd name="T12" fmla="*/ 68 w 130"/>
                  <a:gd name="T13" fmla="*/ 132 h 192"/>
                  <a:gd name="T14" fmla="*/ 78 w 130"/>
                  <a:gd name="T15" fmla="*/ 138 h 192"/>
                  <a:gd name="T16" fmla="*/ 84 w 130"/>
                  <a:gd name="T17" fmla="*/ 143 h 192"/>
                  <a:gd name="T18" fmla="*/ 88 w 130"/>
                  <a:gd name="T19" fmla="*/ 153 h 192"/>
                  <a:gd name="T20" fmla="*/ 94 w 130"/>
                  <a:gd name="T21" fmla="*/ 167 h 192"/>
                  <a:gd name="T22" fmla="*/ 99 w 130"/>
                  <a:gd name="T23" fmla="*/ 180 h 192"/>
                  <a:gd name="T24" fmla="*/ 108 w 130"/>
                  <a:gd name="T25" fmla="*/ 187 h 192"/>
                  <a:gd name="T26" fmla="*/ 119 w 130"/>
                  <a:gd name="T27" fmla="*/ 191 h 192"/>
                  <a:gd name="T28" fmla="*/ 120 w 130"/>
                  <a:gd name="T29" fmla="*/ 189 h 192"/>
                  <a:gd name="T30" fmla="*/ 129 w 130"/>
                  <a:gd name="T31" fmla="*/ 185 h 192"/>
                  <a:gd name="T32" fmla="*/ 118 w 130"/>
                  <a:gd name="T33" fmla="*/ 177 h 192"/>
                  <a:gd name="T34" fmla="*/ 112 w 130"/>
                  <a:gd name="T35" fmla="*/ 167 h 192"/>
                  <a:gd name="T36" fmla="*/ 110 w 130"/>
                  <a:gd name="T37" fmla="*/ 157 h 192"/>
                  <a:gd name="T38" fmla="*/ 104 w 130"/>
                  <a:gd name="T39" fmla="*/ 142 h 192"/>
                  <a:gd name="T40" fmla="*/ 94 w 130"/>
                  <a:gd name="T41" fmla="*/ 132 h 192"/>
                  <a:gd name="T42" fmla="*/ 82 w 130"/>
                  <a:gd name="T43" fmla="*/ 124 h 192"/>
                  <a:gd name="T44" fmla="*/ 68 w 130"/>
                  <a:gd name="T45" fmla="*/ 118 h 192"/>
                  <a:gd name="T46" fmla="*/ 51 w 130"/>
                  <a:gd name="T47" fmla="*/ 112 h 192"/>
                  <a:gd name="T48" fmla="*/ 35 w 130"/>
                  <a:gd name="T49" fmla="*/ 103 h 192"/>
                  <a:gd name="T50" fmla="*/ 28 w 130"/>
                  <a:gd name="T51" fmla="*/ 91 h 192"/>
                  <a:gd name="T52" fmla="*/ 23 w 130"/>
                  <a:gd name="T53" fmla="*/ 77 h 192"/>
                  <a:gd name="T54" fmla="*/ 23 w 130"/>
                  <a:gd name="T55" fmla="*/ 62 h 192"/>
                  <a:gd name="T56" fmla="*/ 26 w 130"/>
                  <a:gd name="T57" fmla="*/ 52 h 192"/>
                  <a:gd name="T58" fmla="*/ 30 w 130"/>
                  <a:gd name="T59" fmla="*/ 36 h 192"/>
                  <a:gd name="T60" fmla="*/ 30 w 130"/>
                  <a:gd name="T61" fmla="*/ 21 h 192"/>
                  <a:gd name="T62" fmla="*/ 29 w 130"/>
                  <a:gd name="T63" fmla="*/ 0 h 192"/>
                  <a:gd name="T64" fmla="*/ 27 w 130"/>
                  <a:gd name="T65" fmla="*/ 21 h 192"/>
                  <a:gd name="T66" fmla="*/ 23 w 130"/>
                  <a:gd name="T67" fmla="*/ 43 h 192"/>
                  <a:gd name="T68" fmla="*/ 18 w 130"/>
                  <a:gd name="T69" fmla="*/ 56 h 192"/>
                  <a:gd name="T70" fmla="*/ 15 w 130"/>
                  <a:gd name="T71" fmla="*/ 72 h 192"/>
                  <a:gd name="T72" fmla="*/ 10 w 130"/>
                  <a:gd name="T73" fmla="*/ 60 h 192"/>
                  <a:gd name="T74" fmla="*/ 10 w 130"/>
                  <a:gd name="T75" fmla="*/ 78 h 192"/>
                  <a:gd name="T76" fmla="*/ 15 w 130"/>
                  <a:gd name="T77" fmla="*/ 99 h 192"/>
                  <a:gd name="T78" fmla="*/ 8 w 130"/>
                  <a:gd name="T79" fmla="*/ 91 h 192"/>
                  <a:gd name="T80" fmla="*/ 0 w 130"/>
                  <a:gd name="T81" fmla="*/ 77 h 19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30"/>
                  <a:gd name="T124" fmla="*/ 0 h 192"/>
                  <a:gd name="T125" fmla="*/ 130 w 130"/>
                  <a:gd name="T126" fmla="*/ 192 h 19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30" h="192">
                    <a:moveTo>
                      <a:pt x="0" y="77"/>
                    </a:moveTo>
                    <a:lnTo>
                      <a:pt x="3" y="92"/>
                    </a:lnTo>
                    <a:lnTo>
                      <a:pt x="12" y="109"/>
                    </a:lnTo>
                    <a:lnTo>
                      <a:pt x="26" y="120"/>
                    </a:lnTo>
                    <a:lnTo>
                      <a:pt x="42" y="129"/>
                    </a:lnTo>
                    <a:lnTo>
                      <a:pt x="51" y="129"/>
                    </a:lnTo>
                    <a:lnTo>
                      <a:pt x="68" y="132"/>
                    </a:lnTo>
                    <a:lnTo>
                      <a:pt x="78" y="138"/>
                    </a:lnTo>
                    <a:lnTo>
                      <a:pt x="84" y="143"/>
                    </a:lnTo>
                    <a:lnTo>
                      <a:pt x="88" y="153"/>
                    </a:lnTo>
                    <a:lnTo>
                      <a:pt x="94" y="167"/>
                    </a:lnTo>
                    <a:lnTo>
                      <a:pt x="99" y="180"/>
                    </a:lnTo>
                    <a:lnTo>
                      <a:pt x="108" y="187"/>
                    </a:lnTo>
                    <a:lnTo>
                      <a:pt x="119" y="191"/>
                    </a:lnTo>
                    <a:lnTo>
                      <a:pt x="120" y="189"/>
                    </a:lnTo>
                    <a:lnTo>
                      <a:pt x="129" y="185"/>
                    </a:lnTo>
                    <a:lnTo>
                      <a:pt x="118" y="177"/>
                    </a:lnTo>
                    <a:lnTo>
                      <a:pt x="112" y="167"/>
                    </a:lnTo>
                    <a:lnTo>
                      <a:pt x="110" y="157"/>
                    </a:lnTo>
                    <a:lnTo>
                      <a:pt x="104" y="142"/>
                    </a:lnTo>
                    <a:lnTo>
                      <a:pt x="94" y="132"/>
                    </a:lnTo>
                    <a:lnTo>
                      <a:pt x="82" y="124"/>
                    </a:lnTo>
                    <a:lnTo>
                      <a:pt x="68" y="118"/>
                    </a:lnTo>
                    <a:lnTo>
                      <a:pt x="51" y="112"/>
                    </a:lnTo>
                    <a:lnTo>
                      <a:pt x="35" y="103"/>
                    </a:lnTo>
                    <a:lnTo>
                      <a:pt x="28" y="91"/>
                    </a:lnTo>
                    <a:lnTo>
                      <a:pt x="23" y="77"/>
                    </a:lnTo>
                    <a:lnTo>
                      <a:pt x="23" y="62"/>
                    </a:lnTo>
                    <a:lnTo>
                      <a:pt x="26" y="52"/>
                    </a:lnTo>
                    <a:lnTo>
                      <a:pt x="30" y="36"/>
                    </a:lnTo>
                    <a:lnTo>
                      <a:pt x="30" y="21"/>
                    </a:lnTo>
                    <a:lnTo>
                      <a:pt x="29" y="0"/>
                    </a:lnTo>
                    <a:lnTo>
                      <a:pt x="27" y="21"/>
                    </a:lnTo>
                    <a:lnTo>
                      <a:pt x="23" y="43"/>
                    </a:lnTo>
                    <a:lnTo>
                      <a:pt x="18" y="56"/>
                    </a:lnTo>
                    <a:lnTo>
                      <a:pt x="15" y="72"/>
                    </a:lnTo>
                    <a:lnTo>
                      <a:pt x="10" y="60"/>
                    </a:lnTo>
                    <a:lnTo>
                      <a:pt x="10" y="78"/>
                    </a:lnTo>
                    <a:lnTo>
                      <a:pt x="15" y="99"/>
                    </a:lnTo>
                    <a:lnTo>
                      <a:pt x="8" y="91"/>
                    </a:lnTo>
                    <a:lnTo>
                      <a:pt x="0" y="77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05" name="Freeform 9"/>
              <p:cNvSpPr>
                <a:spLocks/>
              </p:cNvSpPr>
              <p:nvPr/>
            </p:nvSpPr>
            <p:spPr bwMode="auto">
              <a:xfrm>
                <a:off x="5814" y="3929"/>
                <a:ext cx="127" cy="163"/>
              </a:xfrm>
              <a:custGeom>
                <a:avLst/>
                <a:gdLst>
                  <a:gd name="T0" fmla="*/ 5 w 127"/>
                  <a:gd name="T1" fmla="*/ 157 h 163"/>
                  <a:gd name="T2" fmla="*/ 0 w 127"/>
                  <a:gd name="T3" fmla="*/ 162 h 163"/>
                  <a:gd name="T4" fmla="*/ 5 w 127"/>
                  <a:gd name="T5" fmla="*/ 162 h 163"/>
                  <a:gd name="T6" fmla="*/ 17 w 127"/>
                  <a:gd name="T7" fmla="*/ 154 h 163"/>
                  <a:gd name="T8" fmla="*/ 29 w 127"/>
                  <a:gd name="T9" fmla="*/ 143 h 163"/>
                  <a:gd name="T10" fmla="*/ 38 w 127"/>
                  <a:gd name="T11" fmla="*/ 135 h 163"/>
                  <a:gd name="T12" fmla="*/ 45 w 127"/>
                  <a:gd name="T13" fmla="*/ 134 h 163"/>
                  <a:gd name="T14" fmla="*/ 52 w 127"/>
                  <a:gd name="T15" fmla="*/ 132 h 163"/>
                  <a:gd name="T16" fmla="*/ 64 w 127"/>
                  <a:gd name="T17" fmla="*/ 132 h 163"/>
                  <a:gd name="T18" fmla="*/ 87 w 127"/>
                  <a:gd name="T19" fmla="*/ 129 h 163"/>
                  <a:gd name="T20" fmla="*/ 98 w 127"/>
                  <a:gd name="T21" fmla="*/ 124 h 163"/>
                  <a:gd name="T22" fmla="*/ 105 w 127"/>
                  <a:gd name="T23" fmla="*/ 115 h 163"/>
                  <a:gd name="T24" fmla="*/ 111 w 127"/>
                  <a:gd name="T25" fmla="*/ 104 h 163"/>
                  <a:gd name="T26" fmla="*/ 112 w 127"/>
                  <a:gd name="T27" fmla="*/ 93 h 163"/>
                  <a:gd name="T28" fmla="*/ 114 w 127"/>
                  <a:gd name="T29" fmla="*/ 82 h 163"/>
                  <a:gd name="T30" fmla="*/ 116 w 127"/>
                  <a:gd name="T31" fmla="*/ 64 h 163"/>
                  <a:gd name="T32" fmla="*/ 117 w 127"/>
                  <a:gd name="T33" fmla="*/ 51 h 163"/>
                  <a:gd name="T34" fmla="*/ 119 w 127"/>
                  <a:gd name="T35" fmla="*/ 36 h 163"/>
                  <a:gd name="T36" fmla="*/ 123 w 127"/>
                  <a:gd name="T37" fmla="*/ 28 h 163"/>
                  <a:gd name="T38" fmla="*/ 126 w 127"/>
                  <a:gd name="T39" fmla="*/ 12 h 163"/>
                  <a:gd name="T40" fmla="*/ 126 w 127"/>
                  <a:gd name="T41" fmla="*/ 0 h 163"/>
                  <a:gd name="T42" fmla="*/ 121 w 127"/>
                  <a:gd name="T43" fmla="*/ 16 h 163"/>
                  <a:gd name="T44" fmla="*/ 112 w 127"/>
                  <a:gd name="T45" fmla="*/ 31 h 163"/>
                  <a:gd name="T46" fmla="*/ 110 w 127"/>
                  <a:gd name="T47" fmla="*/ 43 h 163"/>
                  <a:gd name="T48" fmla="*/ 106 w 127"/>
                  <a:gd name="T49" fmla="*/ 58 h 163"/>
                  <a:gd name="T50" fmla="*/ 104 w 127"/>
                  <a:gd name="T51" fmla="*/ 75 h 163"/>
                  <a:gd name="T52" fmla="*/ 100 w 127"/>
                  <a:gd name="T53" fmla="*/ 84 h 163"/>
                  <a:gd name="T54" fmla="*/ 94 w 127"/>
                  <a:gd name="T55" fmla="*/ 94 h 163"/>
                  <a:gd name="T56" fmla="*/ 87 w 127"/>
                  <a:gd name="T57" fmla="*/ 100 h 163"/>
                  <a:gd name="T58" fmla="*/ 78 w 127"/>
                  <a:gd name="T59" fmla="*/ 104 h 163"/>
                  <a:gd name="T60" fmla="*/ 68 w 127"/>
                  <a:gd name="T61" fmla="*/ 107 h 163"/>
                  <a:gd name="T62" fmla="*/ 57 w 127"/>
                  <a:gd name="T63" fmla="*/ 109 h 163"/>
                  <a:gd name="T64" fmla="*/ 46 w 127"/>
                  <a:gd name="T65" fmla="*/ 111 h 163"/>
                  <a:gd name="T66" fmla="*/ 37 w 127"/>
                  <a:gd name="T67" fmla="*/ 115 h 163"/>
                  <a:gd name="T68" fmla="*/ 29 w 127"/>
                  <a:gd name="T69" fmla="*/ 122 h 163"/>
                  <a:gd name="T70" fmla="*/ 23 w 127"/>
                  <a:gd name="T71" fmla="*/ 128 h 163"/>
                  <a:gd name="T72" fmla="*/ 17 w 127"/>
                  <a:gd name="T73" fmla="*/ 135 h 163"/>
                  <a:gd name="T74" fmla="*/ 15 w 127"/>
                  <a:gd name="T75" fmla="*/ 143 h 163"/>
                  <a:gd name="T76" fmla="*/ 11 w 127"/>
                  <a:gd name="T77" fmla="*/ 152 h 163"/>
                  <a:gd name="T78" fmla="*/ 5 w 127"/>
                  <a:gd name="T79" fmla="*/ 157 h 16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27"/>
                  <a:gd name="T121" fmla="*/ 0 h 163"/>
                  <a:gd name="T122" fmla="*/ 127 w 127"/>
                  <a:gd name="T123" fmla="*/ 163 h 163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27" h="163">
                    <a:moveTo>
                      <a:pt x="5" y="157"/>
                    </a:moveTo>
                    <a:lnTo>
                      <a:pt x="0" y="162"/>
                    </a:lnTo>
                    <a:lnTo>
                      <a:pt x="5" y="162"/>
                    </a:lnTo>
                    <a:lnTo>
                      <a:pt x="17" y="154"/>
                    </a:lnTo>
                    <a:lnTo>
                      <a:pt x="29" y="143"/>
                    </a:lnTo>
                    <a:lnTo>
                      <a:pt x="38" y="135"/>
                    </a:lnTo>
                    <a:lnTo>
                      <a:pt x="45" y="134"/>
                    </a:lnTo>
                    <a:lnTo>
                      <a:pt x="52" y="132"/>
                    </a:lnTo>
                    <a:lnTo>
                      <a:pt x="64" y="132"/>
                    </a:lnTo>
                    <a:lnTo>
                      <a:pt x="87" y="129"/>
                    </a:lnTo>
                    <a:lnTo>
                      <a:pt x="98" y="124"/>
                    </a:lnTo>
                    <a:lnTo>
                      <a:pt x="105" y="115"/>
                    </a:lnTo>
                    <a:lnTo>
                      <a:pt x="111" y="104"/>
                    </a:lnTo>
                    <a:lnTo>
                      <a:pt x="112" y="93"/>
                    </a:lnTo>
                    <a:lnTo>
                      <a:pt x="114" y="82"/>
                    </a:lnTo>
                    <a:lnTo>
                      <a:pt x="116" y="64"/>
                    </a:lnTo>
                    <a:lnTo>
                      <a:pt x="117" y="51"/>
                    </a:lnTo>
                    <a:lnTo>
                      <a:pt x="119" y="36"/>
                    </a:lnTo>
                    <a:lnTo>
                      <a:pt x="123" y="28"/>
                    </a:lnTo>
                    <a:lnTo>
                      <a:pt x="126" y="12"/>
                    </a:lnTo>
                    <a:lnTo>
                      <a:pt x="126" y="0"/>
                    </a:lnTo>
                    <a:lnTo>
                      <a:pt x="121" y="16"/>
                    </a:lnTo>
                    <a:lnTo>
                      <a:pt x="112" y="31"/>
                    </a:lnTo>
                    <a:lnTo>
                      <a:pt x="110" y="43"/>
                    </a:lnTo>
                    <a:lnTo>
                      <a:pt x="106" y="58"/>
                    </a:lnTo>
                    <a:lnTo>
                      <a:pt x="104" y="75"/>
                    </a:lnTo>
                    <a:lnTo>
                      <a:pt x="100" y="84"/>
                    </a:lnTo>
                    <a:lnTo>
                      <a:pt x="94" y="94"/>
                    </a:lnTo>
                    <a:lnTo>
                      <a:pt x="87" y="100"/>
                    </a:lnTo>
                    <a:lnTo>
                      <a:pt x="78" y="104"/>
                    </a:lnTo>
                    <a:lnTo>
                      <a:pt x="68" y="107"/>
                    </a:lnTo>
                    <a:lnTo>
                      <a:pt x="57" y="109"/>
                    </a:lnTo>
                    <a:lnTo>
                      <a:pt x="46" y="111"/>
                    </a:lnTo>
                    <a:lnTo>
                      <a:pt x="37" y="115"/>
                    </a:lnTo>
                    <a:lnTo>
                      <a:pt x="29" y="122"/>
                    </a:lnTo>
                    <a:lnTo>
                      <a:pt x="23" y="128"/>
                    </a:lnTo>
                    <a:lnTo>
                      <a:pt x="17" y="135"/>
                    </a:lnTo>
                    <a:lnTo>
                      <a:pt x="15" y="143"/>
                    </a:lnTo>
                    <a:lnTo>
                      <a:pt x="11" y="152"/>
                    </a:lnTo>
                    <a:lnTo>
                      <a:pt x="5" y="157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06" name="Freeform 10"/>
              <p:cNvSpPr>
                <a:spLocks/>
              </p:cNvSpPr>
              <p:nvPr/>
            </p:nvSpPr>
            <p:spPr bwMode="auto">
              <a:xfrm>
                <a:off x="5527" y="3971"/>
                <a:ext cx="393" cy="123"/>
              </a:xfrm>
              <a:custGeom>
                <a:avLst/>
                <a:gdLst>
                  <a:gd name="T0" fmla="*/ 384 w 393"/>
                  <a:gd name="T1" fmla="*/ 30 h 123"/>
                  <a:gd name="T2" fmla="*/ 374 w 393"/>
                  <a:gd name="T3" fmla="*/ 46 h 123"/>
                  <a:gd name="T4" fmla="*/ 353 w 393"/>
                  <a:gd name="T5" fmla="*/ 57 h 123"/>
                  <a:gd name="T6" fmla="*/ 331 w 393"/>
                  <a:gd name="T7" fmla="*/ 62 h 123"/>
                  <a:gd name="T8" fmla="*/ 312 w 393"/>
                  <a:gd name="T9" fmla="*/ 72 h 123"/>
                  <a:gd name="T10" fmla="*/ 282 w 393"/>
                  <a:gd name="T11" fmla="*/ 86 h 123"/>
                  <a:gd name="T12" fmla="*/ 242 w 393"/>
                  <a:gd name="T13" fmla="*/ 86 h 123"/>
                  <a:gd name="T14" fmla="*/ 205 w 393"/>
                  <a:gd name="T15" fmla="*/ 86 h 123"/>
                  <a:gd name="T16" fmla="*/ 186 w 393"/>
                  <a:gd name="T17" fmla="*/ 93 h 123"/>
                  <a:gd name="T18" fmla="*/ 172 w 393"/>
                  <a:gd name="T19" fmla="*/ 97 h 123"/>
                  <a:gd name="T20" fmla="*/ 171 w 393"/>
                  <a:gd name="T21" fmla="*/ 91 h 123"/>
                  <a:gd name="T22" fmla="*/ 153 w 393"/>
                  <a:gd name="T23" fmla="*/ 90 h 123"/>
                  <a:gd name="T24" fmla="*/ 118 w 393"/>
                  <a:gd name="T25" fmla="*/ 97 h 123"/>
                  <a:gd name="T26" fmla="*/ 96 w 393"/>
                  <a:gd name="T27" fmla="*/ 102 h 123"/>
                  <a:gd name="T28" fmla="*/ 100 w 393"/>
                  <a:gd name="T29" fmla="*/ 116 h 123"/>
                  <a:gd name="T30" fmla="*/ 97 w 393"/>
                  <a:gd name="T31" fmla="*/ 119 h 123"/>
                  <a:gd name="T32" fmla="*/ 92 w 393"/>
                  <a:gd name="T33" fmla="*/ 114 h 123"/>
                  <a:gd name="T34" fmla="*/ 82 w 393"/>
                  <a:gd name="T35" fmla="*/ 102 h 123"/>
                  <a:gd name="T36" fmla="*/ 66 w 393"/>
                  <a:gd name="T37" fmla="*/ 103 h 123"/>
                  <a:gd name="T38" fmla="*/ 62 w 393"/>
                  <a:gd name="T39" fmla="*/ 99 h 123"/>
                  <a:gd name="T40" fmla="*/ 41 w 393"/>
                  <a:gd name="T41" fmla="*/ 98 h 123"/>
                  <a:gd name="T42" fmla="*/ 21 w 393"/>
                  <a:gd name="T43" fmla="*/ 101 h 123"/>
                  <a:gd name="T44" fmla="*/ 8 w 393"/>
                  <a:gd name="T45" fmla="*/ 105 h 123"/>
                  <a:gd name="T46" fmla="*/ 10 w 393"/>
                  <a:gd name="T47" fmla="*/ 100 h 123"/>
                  <a:gd name="T48" fmla="*/ 6 w 393"/>
                  <a:gd name="T49" fmla="*/ 94 h 123"/>
                  <a:gd name="T50" fmla="*/ 34 w 393"/>
                  <a:gd name="T51" fmla="*/ 90 h 123"/>
                  <a:gd name="T52" fmla="*/ 67 w 393"/>
                  <a:gd name="T53" fmla="*/ 90 h 123"/>
                  <a:gd name="T54" fmla="*/ 95 w 393"/>
                  <a:gd name="T55" fmla="*/ 89 h 123"/>
                  <a:gd name="T56" fmla="*/ 111 w 393"/>
                  <a:gd name="T57" fmla="*/ 86 h 123"/>
                  <a:gd name="T58" fmla="*/ 138 w 393"/>
                  <a:gd name="T59" fmla="*/ 78 h 123"/>
                  <a:gd name="T60" fmla="*/ 172 w 393"/>
                  <a:gd name="T61" fmla="*/ 74 h 123"/>
                  <a:gd name="T62" fmla="*/ 200 w 393"/>
                  <a:gd name="T63" fmla="*/ 73 h 123"/>
                  <a:gd name="T64" fmla="*/ 239 w 393"/>
                  <a:gd name="T65" fmla="*/ 71 h 123"/>
                  <a:gd name="T66" fmla="*/ 268 w 393"/>
                  <a:gd name="T67" fmla="*/ 71 h 123"/>
                  <a:gd name="T68" fmla="*/ 282 w 393"/>
                  <a:gd name="T69" fmla="*/ 65 h 123"/>
                  <a:gd name="T70" fmla="*/ 302 w 393"/>
                  <a:gd name="T71" fmla="*/ 59 h 123"/>
                  <a:gd name="T72" fmla="*/ 331 w 393"/>
                  <a:gd name="T73" fmla="*/ 48 h 123"/>
                  <a:gd name="T74" fmla="*/ 339 w 393"/>
                  <a:gd name="T75" fmla="*/ 40 h 123"/>
                  <a:gd name="T76" fmla="*/ 353 w 393"/>
                  <a:gd name="T77" fmla="*/ 32 h 123"/>
                  <a:gd name="T78" fmla="*/ 369 w 393"/>
                  <a:gd name="T79" fmla="*/ 19 h 123"/>
                  <a:gd name="T80" fmla="*/ 383 w 393"/>
                  <a:gd name="T81" fmla="*/ 9 h 123"/>
                  <a:gd name="T82" fmla="*/ 389 w 393"/>
                  <a:gd name="T83" fmla="*/ 16 h 12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93"/>
                  <a:gd name="T127" fmla="*/ 0 h 123"/>
                  <a:gd name="T128" fmla="*/ 393 w 393"/>
                  <a:gd name="T129" fmla="*/ 123 h 12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93" h="123">
                    <a:moveTo>
                      <a:pt x="389" y="16"/>
                    </a:moveTo>
                    <a:lnTo>
                      <a:pt x="384" y="30"/>
                    </a:lnTo>
                    <a:lnTo>
                      <a:pt x="381" y="39"/>
                    </a:lnTo>
                    <a:lnTo>
                      <a:pt x="374" y="46"/>
                    </a:lnTo>
                    <a:lnTo>
                      <a:pt x="365" y="52"/>
                    </a:lnTo>
                    <a:lnTo>
                      <a:pt x="353" y="57"/>
                    </a:lnTo>
                    <a:lnTo>
                      <a:pt x="340" y="60"/>
                    </a:lnTo>
                    <a:lnTo>
                      <a:pt x="331" y="62"/>
                    </a:lnTo>
                    <a:lnTo>
                      <a:pt x="319" y="66"/>
                    </a:lnTo>
                    <a:lnTo>
                      <a:pt x="312" y="72"/>
                    </a:lnTo>
                    <a:lnTo>
                      <a:pt x="299" y="79"/>
                    </a:lnTo>
                    <a:lnTo>
                      <a:pt x="282" y="86"/>
                    </a:lnTo>
                    <a:lnTo>
                      <a:pt x="259" y="86"/>
                    </a:lnTo>
                    <a:lnTo>
                      <a:pt x="242" y="86"/>
                    </a:lnTo>
                    <a:lnTo>
                      <a:pt x="217" y="86"/>
                    </a:lnTo>
                    <a:lnTo>
                      <a:pt x="205" y="86"/>
                    </a:lnTo>
                    <a:lnTo>
                      <a:pt x="193" y="89"/>
                    </a:lnTo>
                    <a:lnTo>
                      <a:pt x="186" y="93"/>
                    </a:lnTo>
                    <a:lnTo>
                      <a:pt x="177" y="99"/>
                    </a:lnTo>
                    <a:lnTo>
                      <a:pt x="172" y="97"/>
                    </a:lnTo>
                    <a:lnTo>
                      <a:pt x="167" y="98"/>
                    </a:lnTo>
                    <a:lnTo>
                      <a:pt x="171" y="91"/>
                    </a:lnTo>
                    <a:lnTo>
                      <a:pt x="165" y="89"/>
                    </a:lnTo>
                    <a:lnTo>
                      <a:pt x="153" y="90"/>
                    </a:lnTo>
                    <a:lnTo>
                      <a:pt x="133" y="95"/>
                    </a:lnTo>
                    <a:lnTo>
                      <a:pt x="118" y="97"/>
                    </a:lnTo>
                    <a:lnTo>
                      <a:pt x="103" y="100"/>
                    </a:lnTo>
                    <a:lnTo>
                      <a:pt x="96" y="102"/>
                    </a:lnTo>
                    <a:lnTo>
                      <a:pt x="96" y="107"/>
                    </a:lnTo>
                    <a:lnTo>
                      <a:pt x="100" y="116"/>
                    </a:lnTo>
                    <a:lnTo>
                      <a:pt x="102" y="121"/>
                    </a:lnTo>
                    <a:lnTo>
                      <a:pt x="97" y="119"/>
                    </a:lnTo>
                    <a:lnTo>
                      <a:pt x="95" y="122"/>
                    </a:lnTo>
                    <a:lnTo>
                      <a:pt x="92" y="114"/>
                    </a:lnTo>
                    <a:lnTo>
                      <a:pt x="88" y="106"/>
                    </a:lnTo>
                    <a:lnTo>
                      <a:pt x="82" y="102"/>
                    </a:lnTo>
                    <a:lnTo>
                      <a:pt x="72" y="102"/>
                    </a:lnTo>
                    <a:lnTo>
                      <a:pt x="66" y="103"/>
                    </a:lnTo>
                    <a:lnTo>
                      <a:pt x="69" y="100"/>
                    </a:lnTo>
                    <a:lnTo>
                      <a:pt x="62" y="99"/>
                    </a:lnTo>
                    <a:lnTo>
                      <a:pt x="55" y="98"/>
                    </a:lnTo>
                    <a:lnTo>
                      <a:pt x="41" y="98"/>
                    </a:lnTo>
                    <a:lnTo>
                      <a:pt x="30" y="99"/>
                    </a:lnTo>
                    <a:lnTo>
                      <a:pt x="21" y="101"/>
                    </a:lnTo>
                    <a:lnTo>
                      <a:pt x="15" y="106"/>
                    </a:lnTo>
                    <a:lnTo>
                      <a:pt x="8" y="105"/>
                    </a:lnTo>
                    <a:lnTo>
                      <a:pt x="0" y="109"/>
                    </a:lnTo>
                    <a:lnTo>
                      <a:pt x="10" y="100"/>
                    </a:lnTo>
                    <a:lnTo>
                      <a:pt x="14" y="95"/>
                    </a:lnTo>
                    <a:lnTo>
                      <a:pt x="6" y="94"/>
                    </a:lnTo>
                    <a:lnTo>
                      <a:pt x="20" y="90"/>
                    </a:lnTo>
                    <a:lnTo>
                      <a:pt x="34" y="90"/>
                    </a:lnTo>
                    <a:lnTo>
                      <a:pt x="52" y="91"/>
                    </a:lnTo>
                    <a:lnTo>
                      <a:pt x="67" y="90"/>
                    </a:lnTo>
                    <a:lnTo>
                      <a:pt x="79" y="90"/>
                    </a:lnTo>
                    <a:lnTo>
                      <a:pt x="95" y="89"/>
                    </a:lnTo>
                    <a:lnTo>
                      <a:pt x="104" y="89"/>
                    </a:lnTo>
                    <a:lnTo>
                      <a:pt x="111" y="86"/>
                    </a:lnTo>
                    <a:lnTo>
                      <a:pt x="122" y="82"/>
                    </a:lnTo>
                    <a:lnTo>
                      <a:pt x="138" y="78"/>
                    </a:lnTo>
                    <a:lnTo>
                      <a:pt x="160" y="74"/>
                    </a:lnTo>
                    <a:lnTo>
                      <a:pt x="172" y="74"/>
                    </a:lnTo>
                    <a:lnTo>
                      <a:pt x="187" y="74"/>
                    </a:lnTo>
                    <a:lnTo>
                      <a:pt x="200" y="73"/>
                    </a:lnTo>
                    <a:lnTo>
                      <a:pt x="222" y="72"/>
                    </a:lnTo>
                    <a:lnTo>
                      <a:pt x="239" y="71"/>
                    </a:lnTo>
                    <a:lnTo>
                      <a:pt x="255" y="71"/>
                    </a:lnTo>
                    <a:lnTo>
                      <a:pt x="268" y="71"/>
                    </a:lnTo>
                    <a:lnTo>
                      <a:pt x="274" y="68"/>
                    </a:lnTo>
                    <a:lnTo>
                      <a:pt x="282" y="65"/>
                    </a:lnTo>
                    <a:lnTo>
                      <a:pt x="291" y="65"/>
                    </a:lnTo>
                    <a:lnTo>
                      <a:pt x="302" y="59"/>
                    </a:lnTo>
                    <a:lnTo>
                      <a:pt x="318" y="52"/>
                    </a:lnTo>
                    <a:lnTo>
                      <a:pt x="331" y="48"/>
                    </a:lnTo>
                    <a:lnTo>
                      <a:pt x="333" y="43"/>
                    </a:lnTo>
                    <a:lnTo>
                      <a:pt x="339" y="40"/>
                    </a:lnTo>
                    <a:lnTo>
                      <a:pt x="347" y="36"/>
                    </a:lnTo>
                    <a:lnTo>
                      <a:pt x="353" y="32"/>
                    </a:lnTo>
                    <a:lnTo>
                      <a:pt x="359" y="26"/>
                    </a:lnTo>
                    <a:lnTo>
                      <a:pt x="369" y="19"/>
                    </a:lnTo>
                    <a:lnTo>
                      <a:pt x="377" y="15"/>
                    </a:lnTo>
                    <a:lnTo>
                      <a:pt x="383" y="9"/>
                    </a:lnTo>
                    <a:lnTo>
                      <a:pt x="392" y="0"/>
                    </a:lnTo>
                    <a:lnTo>
                      <a:pt x="389" y="16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07" name="Freeform 11"/>
              <p:cNvSpPr>
                <a:spLocks/>
              </p:cNvSpPr>
              <p:nvPr/>
            </p:nvSpPr>
            <p:spPr bwMode="auto">
              <a:xfrm>
                <a:off x="5964" y="3913"/>
                <a:ext cx="10" cy="99"/>
              </a:xfrm>
              <a:custGeom>
                <a:avLst/>
                <a:gdLst>
                  <a:gd name="T0" fmla="*/ 3 w 10"/>
                  <a:gd name="T1" fmla="*/ 98 h 99"/>
                  <a:gd name="T2" fmla="*/ 0 w 10"/>
                  <a:gd name="T3" fmla="*/ 80 h 99"/>
                  <a:gd name="T4" fmla="*/ 0 w 10"/>
                  <a:gd name="T5" fmla="*/ 67 h 99"/>
                  <a:gd name="T6" fmla="*/ 1 w 10"/>
                  <a:gd name="T7" fmla="*/ 54 h 99"/>
                  <a:gd name="T8" fmla="*/ 3 w 10"/>
                  <a:gd name="T9" fmla="*/ 37 h 99"/>
                  <a:gd name="T10" fmla="*/ 4 w 10"/>
                  <a:gd name="T11" fmla="*/ 17 h 99"/>
                  <a:gd name="T12" fmla="*/ 4 w 10"/>
                  <a:gd name="T13" fmla="*/ 0 h 99"/>
                  <a:gd name="T14" fmla="*/ 7 w 10"/>
                  <a:gd name="T15" fmla="*/ 3 h 99"/>
                  <a:gd name="T16" fmla="*/ 8 w 10"/>
                  <a:gd name="T17" fmla="*/ 13 h 99"/>
                  <a:gd name="T18" fmla="*/ 9 w 10"/>
                  <a:gd name="T19" fmla="*/ 33 h 99"/>
                  <a:gd name="T20" fmla="*/ 8 w 10"/>
                  <a:gd name="T21" fmla="*/ 49 h 99"/>
                  <a:gd name="T22" fmla="*/ 6 w 10"/>
                  <a:gd name="T23" fmla="*/ 67 h 99"/>
                  <a:gd name="T24" fmla="*/ 6 w 10"/>
                  <a:gd name="T25" fmla="*/ 78 h 99"/>
                  <a:gd name="T26" fmla="*/ 6 w 10"/>
                  <a:gd name="T27" fmla="*/ 89 h 99"/>
                  <a:gd name="T28" fmla="*/ 3 w 10"/>
                  <a:gd name="T29" fmla="*/ 98 h 9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"/>
                  <a:gd name="T46" fmla="*/ 0 h 99"/>
                  <a:gd name="T47" fmla="*/ 10 w 10"/>
                  <a:gd name="T48" fmla="*/ 99 h 99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" h="99">
                    <a:moveTo>
                      <a:pt x="3" y="98"/>
                    </a:moveTo>
                    <a:lnTo>
                      <a:pt x="0" y="80"/>
                    </a:lnTo>
                    <a:lnTo>
                      <a:pt x="0" y="67"/>
                    </a:lnTo>
                    <a:lnTo>
                      <a:pt x="1" y="54"/>
                    </a:lnTo>
                    <a:lnTo>
                      <a:pt x="3" y="37"/>
                    </a:lnTo>
                    <a:lnTo>
                      <a:pt x="4" y="17"/>
                    </a:lnTo>
                    <a:lnTo>
                      <a:pt x="4" y="0"/>
                    </a:lnTo>
                    <a:lnTo>
                      <a:pt x="7" y="3"/>
                    </a:lnTo>
                    <a:lnTo>
                      <a:pt x="8" y="13"/>
                    </a:lnTo>
                    <a:lnTo>
                      <a:pt x="9" y="33"/>
                    </a:lnTo>
                    <a:lnTo>
                      <a:pt x="8" y="49"/>
                    </a:lnTo>
                    <a:lnTo>
                      <a:pt x="6" y="67"/>
                    </a:lnTo>
                    <a:lnTo>
                      <a:pt x="6" y="78"/>
                    </a:lnTo>
                    <a:lnTo>
                      <a:pt x="6" y="89"/>
                    </a:lnTo>
                    <a:lnTo>
                      <a:pt x="3" y="98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08" name="Freeform 12"/>
              <p:cNvSpPr>
                <a:spLocks/>
              </p:cNvSpPr>
              <p:nvPr/>
            </p:nvSpPr>
            <p:spPr bwMode="auto">
              <a:xfrm>
                <a:off x="5956" y="3926"/>
                <a:ext cx="7" cy="51"/>
              </a:xfrm>
              <a:custGeom>
                <a:avLst/>
                <a:gdLst>
                  <a:gd name="T0" fmla="*/ 1 w 7"/>
                  <a:gd name="T1" fmla="*/ 0 h 51"/>
                  <a:gd name="T2" fmla="*/ 1 w 7"/>
                  <a:gd name="T3" fmla="*/ 14 h 51"/>
                  <a:gd name="T4" fmla="*/ 1 w 7"/>
                  <a:gd name="T5" fmla="*/ 31 h 51"/>
                  <a:gd name="T6" fmla="*/ 0 w 7"/>
                  <a:gd name="T7" fmla="*/ 36 h 51"/>
                  <a:gd name="T8" fmla="*/ 1 w 7"/>
                  <a:gd name="T9" fmla="*/ 44 h 51"/>
                  <a:gd name="T10" fmla="*/ 3 w 7"/>
                  <a:gd name="T11" fmla="*/ 50 h 51"/>
                  <a:gd name="T12" fmla="*/ 5 w 7"/>
                  <a:gd name="T13" fmla="*/ 41 h 51"/>
                  <a:gd name="T14" fmla="*/ 4 w 7"/>
                  <a:gd name="T15" fmla="*/ 36 h 51"/>
                  <a:gd name="T16" fmla="*/ 5 w 7"/>
                  <a:gd name="T17" fmla="*/ 27 h 51"/>
                  <a:gd name="T18" fmla="*/ 6 w 7"/>
                  <a:gd name="T19" fmla="*/ 10 h 51"/>
                  <a:gd name="T20" fmla="*/ 1 w 7"/>
                  <a:gd name="T21" fmla="*/ 0 h 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51"/>
                  <a:gd name="T35" fmla="*/ 7 w 7"/>
                  <a:gd name="T36" fmla="*/ 51 h 5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51">
                    <a:moveTo>
                      <a:pt x="1" y="0"/>
                    </a:moveTo>
                    <a:lnTo>
                      <a:pt x="1" y="14"/>
                    </a:lnTo>
                    <a:lnTo>
                      <a:pt x="1" y="31"/>
                    </a:lnTo>
                    <a:lnTo>
                      <a:pt x="0" y="36"/>
                    </a:lnTo>
                    <a:lnTo>
                      <a:pt x="1" y="44"/>
                    </a:lnTo>
                    <a:lnTo>
                      <a:pt x="3" y="50"/>
                    </a:lnTo>
                    <a:lnTo>
                      <a:pt x="5" y="41"/>
                    </a:lnTo>
                    <a:lnTo>
                      <a:pt x="4" y="36"/>
                    </a:lnTo>
                    <a:lnTo>
                      <a:pt x="5" y="27"/>
                    </a:lnTo>
                    <a:lnTo>
                      <a:pt x="6" y="10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09" name="Freeform 13"/>
              <p:cNvSpPr>
                <a:spLocks/>
              </p:cNvSpPr>
              <p:nvPr/>
            </p:nvSpPr>
            <p:spPr bwMode="auto">
              <a:xfrm>
                <a:off x="5935" y="3953"/>
                <a:ext cx="9" cy="40"/>
              </a:xfrm>
              <a:custGeom>
                <a:avLst/>
                <a:gdLst>
                  <a:gd name="T0" fmla="*/ 8 w 9"/>
                  <a:gd name="T1" fmla="*/ 0 h 40"/>
                  <a:gd name="T2" fmla="*/ 5 w 9"/>
                  <a:gd name="T3" fmla="*/ 8 h 40"/>
                  <a:gd name="T4" fmla="*/ 2 w 9"/>
                  <a:gd name="T5" fmla="*/ 16 h 40"/>
                  <a:gd name="T6" fmla="*/ 1 w 9"/>
                  <a:gd name="T7" fmla="*/ 26 h 40"/>
                  <a:gd name="T8" fmla="*/ 0 w 9"/>
                  <a:gd name="T9" fmla="*/ 39 h 40"/>
                  <a:gd name="T10" fmla="*/ 4 w 9"/>
                  <a:gd name="T11" fmla="*/ 24 h 40"/>
                  <a:gd name="T12" fmla="*/ 7 w 9"/>
                  <a:gd name="T13" fmla="*/ 15 h 40"/>
                  <a:gd name="T14" fmla="*/ 8 w 9"/>
                  <a:gd name="T15" fmla="*/ 0 h 4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40"/>
                  <a:gd name="T26" fmla="*/ 9 w 9"/>
                  <a:gd name="T27" fmla="*/ 40 h 4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40">
                    <a:moveTo>
                      <a:pt x="8" y="0"/>
                    </a:moveTo>
                    <a:lnTo>
                      <a:pt x="5" y="8"/>
                    </a:lnTo>
                    <a:lnTo>
                      <a:pt x="2" y="16"/>
                    </a:lnTo>
                    <a:lnTo>
                      <a:pt x="1" y="26"/>
                    </a:lnTo>
                    <a:lnTo>
                      <a:pt x="0" y="39"/>
                    </a:lnTo>
                    <a:lnTo>
                      <a:pt x="4" y="24"/>
                    </a:lnTo>
                    <a:lnTo>
                      <a:pt x="7" y="15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10" name="Freeform 14"/>
              <p:cNvSpPr>
                <a:spLocks/>
              </p:cNvSpPr>
              <p:nvPr/>
            </p:nvSpPr>
            <p:spPr bwMode="auto">
              <a:xfrm>
                <a:off x="5923" y="3922"/>
                <a:ext cx="13" cy="48"/>
              </a:xfrm>
              <a:custGeom>
                <a:avLst/>
                <a:gdLst>
                  <a:gd name="T0" fmla="*/ 12 w 13"/>
                  <a:gd name="T1" fmla="*/ 12 h 48"/>
                  <a:gd name="T2" fmla="*/ 8 w 13"/>
                  <a:gd name="T3" fmla="*/ 23 h 48"/>
                  <a:gd name="T4" fmla="*/ 5 w 13"/>
                  <a:gd name="T5" fmla="*/ 28 h 48"/>
                  <a:gd name="T6" fmla="*/ 2 w 13"/>
                  <a:gd name="T7" fmla="*/ 41 h 48"/>
                  <a:gd name="T8" fmla="*/ 0 w 13"/>
                  <a:gd name="T9" fmla="*/ 47 h 48"/>
                  <a:gd name="T10" fmla="*/ 1 w 13"/>
                  <a:gd name="T11" fmla="*/ 38 h 48"/>
                  <a:gd name="T12" fmla="*/ 1 w 13"/>
                  <a:gd name="T13" fmla="*/ 27 h 48"/>
                  <a:gd name="T14" fmla="*/ 4 w 13"/>
                  <a:gd name="T15" fmla="*/ 16 h 48"/>
                  <a:gd name="T16" fmla="*/ 7 w 13"/>
                  <a:gd name="T17" fmla="*/ 9 h 48"/>
                  <a:gd name="T18" fmla="*/ 7 w 13"/>
                  <a:gd name="T19" fmla="*/ 0 h 48"/>
                  <a:gd name="T20" fmla="*/ 12 w 13"/>
                  <a:gd name="T21" fmla="*/ 12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3"/>
                  <a:gd name="T34" fmla="*/ 0 h 48"/>
                  <a:gd name="T35" fmla="*/ 13 w 13"/>
                  <a:gd name="T36" fmla="*/ 48 h 4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3" h="48">
                    <a:moveTo>
                      <a:pt x="12" y="12"/>
                    </a:moveTo>
                    <a:lnTo>
                      <a:pt x="8" y="23"/>
                    </a:lnTo>
                    <a:lnTo>
                      <a:pt x="5" y="28"/>
                    </a:lnTo>
                    <a:lnTo>
                      <a:pt x="2" y="41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1" y="27"/>
                    </a:lnTo>
                    <a:lnTo>
                      <a:pt x="4" y="16"/>
                    </a:lnTo>
                    <a:lnTo>
                      <a:pt x="7" y="9"/>
                    </a:lnTo>
                    <a:lnTo>
                      <a:pt x="7" y="0"/>
                    </a:lnTo>
                    <a:lnTo>
                      <a:pt x="12" y="12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11" name="Freeform 15"/>
              <p:cNvSpPr>
                <a:spLocks/>
              </p:cNvSpPr>
              <p:nvPr/>
            </p:nvSpPr>
            <p:spPr bwMode="auto">
              <a:xfrm>
                <a:off x="6002" y="3903"/>
                <a:ext cx="7" cy="72"/>
              </a:xfrm>
              <a:custGeom>
                <a:avLst/>
                <a:gdLst>
                  <a:gd name="T0" fmla="*/ 3 w 7"/>
                  <a:gd name="T1" fmla="*/ 71 h 72"/>
                  <a:gd name="T2" fmla="*/ 1 w 7"/>
                  <a:gd name="T3" fmla="*/ 57 h 72"/>
                  <a:gd name="T4" fmla="*/ 0 w 7"/>
                  <a:gd name="T5" fmla="*/ 41 h 72"/>
                  <a:gd name="T6" fmla="*/ 2 w 7"/>
                  <a:gd name="T7" fmla="*/ 28 h 72"/>
                  <a:gd name="T8" fmla="*/ 3 w 7"/>
                  <a:gd name="T9" fmla="*/ 13 h 72"/>
                  <a:gd name="T10" fmla="*/ 4 w 7"/>
                  <a:gd name="T11" fmla="*/ 0 h 72"/>
                  <a:gd name="T12" fmla="*/ 6 w 7"/>
                  <a:gd name="T13" fmla="*/ 5 h 72"/>
                  <a:gd name="T14" fmla="*/ 5 w 7"/>
                  <a:gd name="T15" fmla="*/ 19 h 72"/>
                  <a:gd name="T16" fmla="*/ 4 w 7"/>
                  <a:gd name="T17" fmla="*/ 31 h 72"/>
                  <a:gd name="T18" fmla="*/ 4 w 7"/>
                  <a:gd name="T19" fmla="*/ 40 h 72"/>
                  <a:gd name="T20" fmla="*/ 3 w 7"/>
                  <a:gd name="T21" fmla="*/ 52 h 72"/>
                  <a:gd name="T22" fmla="*/ 5 w 7"/>
                  <a:gd name="T23" fmla="*/ 64 h 72"/>
                  <a:gd name="T24" fmla="*/ 3 w 7"/>
                  <a:gd name="T25" fmla="*/ 7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7"/>
                  <a:gd name="T40" fmla="*/ 0 h 72"/>
                  <a:gd name="T41" fmla="*/ 7 w 7"/>
                  <a:gd name="T42" fmla="*/ 72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7" h="72">
                    <a:moveTo>
                      <a:pt x="3" y="71"/>
                    </a:moveTo>
                    <a:lnTo>
                      <a:pt x="1" y="57"/>
                    </a:lnTo>
                    <a:lnTo>
                      <a:pt x="0" y="41"/>
                    </a:lnTo>
                    <a:lnTo>
                      <a:pt x="2" y="28"/>
                    </a:lnTo>
                    <a:lnTo>
                      <a:pt x="3" y="13"/>
                    </a:lnTo>
                    <a:lnTo>
                      <a:pt x="4" y="0"/>
                    </a:lnTo>
                    <a:lnTo>
                      <a:pt x="6" y="5"/>
                    </a:lnTo>
                    <a:lnTo>
                      <a:pt x="5" y="19"/>
                    </a:lnTo>
                    <a:lnTo>
                      <a:pt x="4" y="31"/>
                    </a:lnTo>
                    <a:lnTo>
                      <a:pt x="4" y="40"/>
                    </a:lnTo>
                    <a:lnTo>
                      <a:pt x="3" y="52"/>
                    </a:lnTo>
                    <a:lnTo>
                      <a:pt x="5" y="64"/>
                    </a:lnTo>
                    <a:lnTo>
                      <a:pt x="3" y="71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12" name="Freeform 16"/>
              <p:cNvSpPr>
                <a:spLocks/>
              </p:cNvSpPr>
              <p:nvPr/>
            </p:nvSpPr>
            <p:spPr bwMode="auto">
              <a:xfrm>
                <a:off x="6014" y="3848"/>
                <a:ext cx="9" cy="110"/>
              </a:xfrm>
              <a:custGeom>
                <a:avLst/>
                <a:gdLst>
                  <a:gd name="T0" fmla="*/ 0 w 9"/>
                  <a:gd name="T1" fmla="*/ 109 h 110"/>
                  <a:gd name="T2" fmla="*/ 2 w 9"/>
                  <a:gd name="T3" fmla="*/ 92 h 110"/>
                  <a:gd name="T4" fmla="*/ 4 w 9"/>
                  <a:gd name="T5" fmla="*/ 78 h 110"/>
                  <a:gd name="T6" fmla="*/ 3 w 9"/>
                  <a:gd name="T7" fmla="*/ 62 h 110"/>
                  <a:gd name="T8" fmla="*/ 2 w 9"/>
                  <a:gd name="T9" fmla="*/ 49 h 110"/>
                  <a:gd name="T10" fmla="*/ 3 w 9"/>
                  <a:gd name="T11" fmla="*/ 36 h 110"/>
                  <a:gd name="T12" fmla="*/ 2 w 9"/>
                  <a:gd name="T13" fmla="*/ 25 h 110"/>
                  <a:gd name="T14" fmla="*/ 2 w 9"/>
                  <a:gd name="T15" fmla="*/ 12 h 110"/>
                  <a:gd name="T16" fmla="*/ 0 w 9"/>
                  <a:gd name="T17" fmla="*/ 0 h 110"/>
                  <a:gd name="T18" fmla="*/ 4 w 9"/>
                  <a:gd name="T19" fmla="*/ 11 h 110"/>
                  <a:gd name="T20" fmla="*/ 5 w 9"/>
                  <a:gd name="T21" fmla="*/ 21 h 110"/>
                  <a:gd name="T22" fmla="*/ 6 w 9"/>
                  <a:gd name="T23" fmla="*/ 33 h 110"/>
                  <a:gd name="T24" fmla="*/ 6 w 9"/>
                  <a:gd name="T25" fmla="*/ 41 h 110"/>
                  <a:gd name="T26" fmla="*/ 6 w 9"/>
                  <a:gd name="T27" fmla="*/ 52 h 110"/>
                  <a:gd name="T28" fmla="*/ 7 w 9"/>
                  <a:gd name="T29" fmla="*/ 62 h 110"/>
                  <a:gd name="T30" fmla="*/ 8 w 9"/>
                  <a:gd name="T31" fmla="*/ 72 h 110"/>
                  <a:gd name="T32" fmla="*/ 7 w 9"/>
                  <a:gd name="T33" fmla="*/ 83 h 110"/>
                  <a:gd name="T34" fmla="*/ 5 w 9"/>
                  <a:gd name="T35" fmla="*/ 90 h 110"/>
                  <a:gd name="T36" fmla="*/ 0 w 9"/>
                  <a:gd name="T37" fmla="*/ 109 h 1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"/>
                  <a:gd name="T58" fmla="*/ 0 h 110"/>
                  <a:gd name="T59" fmla="*/ 9 w 9"/>
                  <a:gd name="T60" fmla="*/ 110 h 11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" h="110">
                    <a:moveTo>
                      <a:pt x="0" y="109"/>
                    </a:moveTo>
                    <a:lnTo>
                      <a:pt x="2" y="92"/>
                    </a:lnTo>
                    <a:lnTo>
                      <a:pt x="4" y="78"/>
                    </a:lnTo>
                    <a:lnTo>
                      <a:pt x="3" y="62"/>
                    </a:lnTo>
                    <a:lnTo>
                      <a:pt x="2" y="49"/>
                    </a:lnTo>
                    <a:lnTo>
                      <a:pt x="3" y="36"/>
                    </a:lnTo>
                    <a:lnTo>
                      <a:pt x="2" y="25"/>
                    </a:lnTo>
                    <a:lnTo>
                      <a:pt x="2" y="12"/>
                    </a:lnTo>
                    <a:lnTo>
                      <a:pt x="0" y="0"/>
                    </a:lnTo>
                    <a:lnTo>
                      <a:pt x="4" y="11"/>
                    </a:lnTo>
                    <a:lnTo>
                      <a:pt x="5" y="21"/>
                    </a:lnTo>
                    <a:lnTo>
                      <a:pt x="6" y="33"/>
                    </a:lnTo>
                    <a:lnTo>
                      <a:pt x="6" y="41"/>
                    </a:lnTo>
                    <a:lnTo>
                      <a:pt x="6" y="52"/>
                    </a:lnTo>
                    <a:lnTo>
                      <a:pt x="7" y="62"/>
                    </a:lnTo>
                    <a:lnTo>
                      <a:pt x="8" y="72"/>
                    </a:lnTo>
                    <a:lnTo>
                      <a:pt x="7" y="83"/>
                    </a:lnTo>
                    <a:lnTo>
                      <a:pt x="5" y="90"/>
                    </a:lnTo>
                    <a:lnTo>
                      <a:pt x="0" y="109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13" name="Freeform 17"/>
              <p:cNvSpPr>
                <a:spLocks/>
              </p:cNvSpPr>
              <p:nvPr/>
            </p:nvSpPr>
            <p:spPr bwMode="auto">
              <a:xfrm>
                <a:off x="5973" y="3834"/>
                <a:ext cx="14" cy="111"/>
              </a:xfrm>
              <a:custGeom>
                <a:avLst/>
                <a:gdLst>
                  <a:gd name="T0" fmla="*/ 5 w 14"/>
                  <a:gd name="T1" fmla="*/ 110 h 111"/>
                  <a:gd name="T2" fmla="*/ 4 w 14"/>
                  <a:gd name="T3" fmla="*/ 96 h 111"/>
                  <a:gd name="T4" fmla="*/ 0 w 14"/>
                  <a:gd name="T5" fmla="*/ 79 h 111"/>
                  <a:gd name="T6" fmla="*/ 0 w 14"/>
                  <a:gd name="T7" fmla="*/ 68 h 111"/>
                  <a:gd name="T8" fmla="*/ 3 w 14"/>
                  <a:gd name="T9" fmla="*/ 57 h 111"/>
                  <a:gd name="T10" fmla="*/ 2 w 14"/>
                  <a:gd name="T11" fmla="*/ 40 h 111"/>
                  <a:gd name="T12" fmla="*/ 2 w 14"/>
                  <a:gd name="T13" fmla="*/ 27 h 111"/>
                  <a:gd name="T14" fmla="*/ 6 w 14"/>
                  <a:gd name="T15" fmla="*/ 12 h 111"/>
                  <a:gd name="T16" fmla="*/ 5 w 14"/>
                  <a:gd name="T17" fmla="*/ 0 h 111"/>
                  <a:gd name="T18" fmla="*/ 11 w 14"/>
                  <a:gd name="T19" fmla="*/ 5 h 111"/>
                  <a:gd name="T20" fmla="*/ 12 w 14"/>
                  <a:gd name="T21" fmla="*/ 17 h 111"/>
                  <a:gd name="T22" fmla="*/ 11 w 14"/>
                  <a:gd name="T23" fmla="*/ 32 h 111"/>
                  <a:gd name="T24" fmla="*/ 9 w 14"/>
                  <a:gd name="T25" fmla="*/ 47 h 111"/>
                  <a:gd name="T26" fmla="*/ 13 w 14"/>
                  <a:gd name="T27" fmla="*/ 57 h 111"/>
                  <a:gd name="T28" fmla="*/ 11 w 14"/>
                  <a:gd name="T29" fmla="*/ 72 h 111"/>
                  <a:gd name="T30" fmla="*/ 10 w 14"/>
                  <a:gd name="T31" fmla="*/ 89 h 111"/>
                  <a:gd name="T32" fmla="*/ 5 w 14"/>
                  <a:gd name="T33" fmla="*/ 110 h 11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"/>
                  <a:gd name="T52" fmla="*/ 0 h 111"/>
                  <a:gd name="T53" fmla="*/ 14 w 14"/>
                  <a:gd name="T54" fmla="*/ 111 h 11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" h="111">
                    <a:moveTo>
                      <a:pt x="5" y="110"/>
                    </a:moveTo>
                    <a:lnTo>
                      <a:pt x="4" y="96"/>
                    </a:lnTo>
                    <a:lnTo>
                      <a:pt x="0" y="79"/>
                    </a:lnTo>
                    <a:lnTo>
                      <a:pt x="0" y="68"/>
                    </a:lnTo>
                    <a:lnTo>
                      <a:pt x="3" y="57"/>
                    </a:lnTo>
                    <a:lnTo>
                      <a:pt x="2" y="40"/>
                    </a:lnTo>
                    <a:lnTo>
                      <a:pt x="2" y="27"/>
                    </a:lnTo>
                    <a:lnTo>
                      <a:pt x="6" y="12"/>
                    </a:lnTo>
                    <a:lnTo>
                      <a:pt x="5" y="0"/>
                    </a:lnTo>
                    <a:lnTo>
                      <a:pt x="11" y="5"/>
                    </a:lnTo>
                    <a:lnTo>
                      <a:pt x="12" y="17"/>
                    </a:lnTo>
                    <a:lnTo>
                      <a:pt x="11" y="32"/>
                    </a:lnTo>
                    <a:lnTo>
                      <a:pt x="9" y="47"/>
                    </a:lnTo>
                    <a:lnTo>
                      <a:pt x="13" y="57"/>
                    </a:lnTo>
                    <a:lnTo>
                      <a:pt x="11" y="72"/>
                    </a:lnTo>
                    <a:lnTo>
                      <a:pt x="10" y="89"/>
                    </a:lnTo>
                    <a:lnTo>
                      <a:pt x="5" y="11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14" name="Freeform 18"/>
              <p:cNvSpPr>
                <a:spLocks/>
              </p:cNvSpPr>
              <p:nvPr/>
            </p:nvSpPr>
            <p:spPr bwMode="auto">
              <a:xfrm>
                <a:off x="6024" y="3906"/>
                <a:ext cx="9" cy="42"/>
              </a:xfrm>
              <a:custGeom>
                <a:avLst/>
                <a:gdLst>
                  <a:gd name="T0" fmla="*/ 3 w 9"/>
                  <a:gd name="T1" fmla="*/ 0 h 42"/>
                  <a:gd name="T2" fmla="*/ 5 w 9"/>
                  <a:gd name="T3" fmla="*/ 14 h 42"/>
                  <a:gd name="T4" fmla="*/ 4 w 9"/>
                  <a:gd name="T5" fmla="*/ 29 h 42"/>
                  <a:gd name="T6" fmla="*/ 0 w 9"/>
                  <a:gd name="T7" fmla="*/ 41 h 42"/>
                  <a:gd name="T8" fmla="*/ 5 w 9"/>
                  <a:gd name="T9" fmla="*/ 35 h 42"/>
                  <a:gd name="T10" fmla="*/ 8 w 9"/>
                  <a:gd name="T11" fmla="*/ 20 h 42"/>
                  <a:gd name="T12" fmla="*/ 3 w 9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"/>
                  <a:gd name="T22" fmla="*/ 0 h 42"/>
                  <a:gd name="T23" fmla="*/ 9 w 9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" h="42">
                    <a:moveTo>
                      <a:pt x="3" y="0"/>
                    </a:moveTo>
                    <a:lnTo>
                      <a:pt x="5" y="14"/>
                    </a:lnTo>
                    <a:lnTo>
                      <a:pt x="4" y="29"/>
                    </a:lnTo>
                    <a:lnTo>
                      <a:pt x="0" y="41"/>
                    </a:lnTo>
                    <a:lnTo>
                      <a:pt x="5" y="35"/>
                    </a:lnTo>
                    <a:lnTo>
                      <a:pt x="8" y="20"/>
                    </a:lnTo>
                    <a:lnTo>
                      <a:pt x="3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15" name="Freeform 19"/>
              <p:cNvSpPr>
                <a:spLocks/>
              </p:cNvSpPr>
              <p:nvPr/>
            </p:nvSpPr>
            <p:spPr bwMode="auto">
              <a:xfrm>
                <a:off x="5933" y="3855"/>
                <a:ext cx="9" cy="75"/>
              </a:xfrm>
              <a:custGeom>
                <a:avLst/>
                <a:gdLst>
                  <a:gd name="T0" fmla="*/ 3 w 9"/>
                  <a:gd name="T1" fmla="*/ 74 h 75"/>
                  <a:gd name="T2" fmla="*/ 1 w 9"/>
                  <a:gd name="T3" fmla="*/ 64 h 75"/>
                  <a:gd name="T4" fmla="*/ 0 w 9"/>
                  <a:gd name="T5" fmla="*/ 53 h 75"/>
                  <a:gd name="T6" fmla="*/ 0 w 9"/>
                  <a:gd name="T7" fmla="*/ 39 h 75"/>
                  <a:gd name="T8" fmla="*/ 2 w 9"/>
                  <a:gd name="T9" fmla="*/ 26 h 75"/>
                  <a:gd name="T10" fmla="*/ 4 w 9"/>
                  <a:gd name="T11" fmla="*/ 10 h 75"/>
                  <a:gd name="T12" fmla="*/ 8 w 9"/>
                  <a:gd name="T13" fmla="*/ 0 h 75"/>
                  <a:gd name="T14" fmla="*/ 8 w 9"/>
                  <a:gd name="T15" fmla="*/ 16 h 75"/>
                  <a:gd name="T16" fmla="*/ 7 w 9"/>
                  <a:gd name="T17" fmla="*/ 27 h 75"/>
                  <a:gd name="T18" fmla="*/ 5 w 9"/>
                  <a:gd name="T19" fmla="*/ 40 h 75"/>
                  <a:gd name="T20" fmla="*/ 6 w 9"/>
                  <a:gd name="T21" fmla="*/ 52 h 75"/>
                  <a:gd name="T22" fmla="*/ 4 w 9"/>
                  <a:gd name="T23" fmla="*/ 63 h 75"/>
                  <a:gd name="T24" fmla="*/ 3 w 9"/>
                  <a:gd name="T25" fmla="*/ 74 h 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"/>
                  <a:gd name="T40" fmla="*/ 0 h 75"/>
                  <a:gd name="T41" fmla="*/ 9 w 9"/>
                  <a:gd name="T42" fmla="*/ 75 h 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" h="75">
                    <a:moveTo>
                      <a:pt x="3" y="74"/>
                    </a:moveTo>
                    <a:lnTo>
                      <a:pt x="1" y="64"/>
                    </a:lnTo>
                    <a:lnTo>
                      <a:pt x="0" y="53"/>
                    </a:lnTo>
                    <a:lnTo>
                      <a:pt x="0" y="39"/>
                    </a:lnTo>
                    <a:lnTo>
                      <a:pt x="2" y="26"/>
                    </a:lnTo>
                    <a:lnTo>
                      <a:pt x="4" y="10"/>
                    </a:lnTo>
                    <a:lnTo>
                      <a:pt x="8" y="0"/>
                    </a:lnTo>
                    <a:lnTo>
                      <a:pt x="8" y="16"/>
                    </a:lnTo>
                    <a:lnTo>
                      <a:pt x="7" y="27"/>
                    </a:lnTo>
                    <a:lnTo>
                      <a:pt x="5" y="40"/>
                    </a:lnTo>
                    <a:lnTo>
                      <a:pt x="6" y="52"/>
                    </a:lnTo>
                    <a:lnTo>
                      <a:pt x="4" y="63"/>
                    </a:lnTo>
                    <a:lnTo>
                      <a:pt x="3" y="74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16" name="Freeform 20"/>
              <p:cNvSpPr>
                <a:spLocks/>
              </p:cNvSpPr>
              <p:nvPr/>
            </p:nvSpPr>
            <p:spPr bwMode="auto">
              <a:xfrm>
                <a:off x="5927" y="3859"/>
                <a:ext cx="6" cy="60"/>
              </a:xfrm>
              <a:custGeom>
                <a:avLst/>
                <a:gdLst>
                  <a:gd name="T0" fmla="*/ 5 w 6"/>
                  <a:gd name="T1" fmla="*/ 0 h 60"/>
                  <a:gd name="T2" fmla="*/ 3 w 6"/>
                  <a:gd name="T3" fmla="*/ 8 h 60"/>
                  <a:gd name="T4" fmla="*/ 2 w 6"/>
                  <a:gd name="T5" fmla="*/ 21 h 60"/>
                  <a:gd name="T6" fmla="*/ 0 w 6"/>
                  <a:gd name="T7" fmla="*/ 30 h 60"/>
                  <a:gd name="T8" fmla="*/ 0 w 6"/>
                  <a:gd name="T9" fmla="*/ 37 h 60"/>
                  <a:gd name="T10" fmla="*/ 0 w 6"/>
                  <a:gd name="T11" fmla="*/ 43 h 60"/>
                  <a:gd name="T12" fmla="*/ 0 w 6"/>
                  <a:gd name="T13" fmla="*/ 53 h 60"/>
                  <a:gd name="T14" fmla="*/ 1 w 6"/>
                  <a:gd name="T15" fmla="*/ 59 h 60"/>
                  <a:gd name="T16" fmla="*/ 2 w 6"/>
                  <a:gd name="T17" fmla="*/ 53 h 60"/>
                  <a:gd name="T18" fmla="*/ 2 w 6"/>
                  <a:gd name="T19" fmla="*/ 41 h 60"/>
                  <a:gd name="T20" fmla="*/ 2 w 6"/>
                  <a:gd name="T21" fmla="*/ 31 h 60"/>
                  <a:gd name="T22" fmla="*/ 4 w 6"/>
                  <a:gd name="T23" fmla="*/ 19 h 60"/>
                  <a:gd name="T24" fmla="*/ 5 w 6"/>
                  <a:gd name="T25" fmla="*/ 10 h 60"/>
                  <a:gd name="T26" fmla="*/ 5 w 6"/>
                  <a:gd name="T27" fmla="*/ 0 h 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"/>
                  <a:gd name="T43" fmla="*/ 0 h 60"/>
                  <a:gd name="T44" fmla="*/ 6 w 6"/>
                  <a:gd name="T45" fmla="*/ 60 h 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" h="60">
                    <a:moveTo>
                      <a:pt x="5" y="0"/>
                    </a:moveTo>
                    <a:lnTo>
                      <a:pt x="3" y="8"/>
                    </a:lnTo>
                    <a:lnTo>
                      <a:pt x="2" y="21"/>
                    </a:lnTo>
                    <a:lnTo>
                      <a:pt x="0" y="30"/>
                    </a:lnTo>
                    <a:lnTo>
                      <a:pt x="0" y="37"/>
                    </a:lnTo>
                    <a:lnTo>
                      <a:pt x="0" y="43"/>
                    </a:lnTo>
                    <a:lnTo>
                      <a:pt x="0" y="53"/>
                    </a:lnTo>
                    <a:lnTo>
                      <a:pt x="1" y="59"/>
                    </a:lnTo>
                    <a:lnTo>
                      <a:pt x="2" y="53"/>
                    </a:lnTo>
                    <a:lnTo>
                      <a:pt x="2" y="41"/>
                    </a:lnTo>
                    <a:lnTo>
                      <a:pt x="2" y="31"/>
                    </a:lnTo>
                    <a:lnTo>
                      <a:pt x="4" y="19"/>
                    </a:lnTo>
                    <a:lnTo>
                      <a:pt x="5" y="10"/>
                    </a:lnTo>
                    <a:lnTo>
                      <a:pt x="5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17" name="Freeform 21"/>
              <p:cNvSpPr>
                <a:spLocks/>
              </p:cNvSpPr>
              <p:nvPr/>
            </p:nvSpPr>
            <p:spPr bwMode="auto">
              <a:xfrm>
                <a:off x="5944" y="3845"/>
                <a:ext cx="11" cy="101"/>
              </a:xfrm>
              <a:custGeom>
                <a:avLst/>
                <a:gdLst>
                  <a:gd name="T0" fmla="*/ 1 w 11"/>
                  <a:gd name="T1" fmla="*/ 100 h 101"/>
                  <a:gd name="T2" fmla="*/ 0 w 11"/>
                  <a:gd name="T3" fmla="*/ 86 h 101"/>
                  <a:gd name="T4" fmla="*/ 0 w 11"/>
                  <a:gd name="T5" fmla="*/ 76 h 101"/>
                  <a:gd name="T6" fmla="*/ 1 w 11"/>
                  <a:gd name="T7" fmla="*/ 66 h 101"/>
                  <a:gd name="T8" fmla="*/ 3 w 11"/>
                  <a:gd name="T9" fmla="*/ 55 h 101"/>
                  <a:gd name="T10" fmla="*/ 2 w 11"/>
                  <a:gd name="T11" fmla="*/ 45 h 101"/>
                  <a:gd name="T12" fmla="*/ 4 w 11"/>
                  <a:gd name="T13" fmla="*/ 34 h 101"/>
                  <a:gd name="T14" fmla="*/ 4 w 11"/>
                  <a:gd name="T15" fmla="*/ 21 h 101"/>
                  <a:gd name="T16" fmla="*/ 6 w 11"/>
                  <a:gd name="T17" fmla="*/ 14 h 101"/>
                  <a:gd name="T18" fmla="*/ 7 w 11"/>
                  <a:gd name="T19" fmla="*/ 0 h 101"/>
                  <a:gd name="T20" fmla="*/ 10 w 11"/>
                  <a:gd name="T21" fmla="*/ 10 h 101"/>
                  <a:gd name="T22" fmla="*/ 9 w 11"/>
                  <a:gd name="T23" fmla="*/ 19 h 101"/>
                  <a:gd name="T24" fmla="*/ 7 w 11"/>
                  <a:gd name="T25" fmla="*/ 30 h 101"/>
                  <a:gd name="T26" fmla="*/ 8 w 11"/>
                  <a:gd name="T27" fmla="*/ 44 h 101"/>
                  <a:gd name="T28" fmla="*/ 7 w 11"/>
                  <a:gd name="T29" fmla="*/ 55 h 101"/>
                  <a:gd name="T30" fmla="*/ 3 w 11"/>
                  <a:gd name="T31" fmla="*/ 69 h 101"/>
                  <a:gd name="T32" fmla="*/ 3 w 11"/>
                  <a:gd name="T33" fmla="*/ 88 h 101"/>
                  <a:gd name="T34" fmla="*/ 1 w 11"/>
                  <a:gd name="T35" fmla="*/ 100 h 10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"/>
                  <a:gd name="T55" fmla="*/ 0 h 101"/>
                  <a:gd name="T56" fmla="*/ 11 w 11"/>
                  <a:gd name="T57" fmla="*/ 101 h 10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" h="101">
                    <a:moveTo>
                      <a:pt x="1" y="100"/>
                    </a:moveTo>
                    <a:lnTo>
                      <a:pt x="0" y="86"/>
                    </a:lnTo>
                    <a:lnTo>
                      <a:pt x="0" y="76"/>
                    </a:lnTo>
                    <a:lnTo>
                      <a:pt x="1" y="66"/>
                    </a:lnTo>
                    <a:lnTo>
                      <a:pt x="3" y="55"/>
                    </a:lnTo>
                    <a:lnTo>
                      <a:pt x="2" y="45"/>
                    </a:lnTo>
                    <a:lnTo>
                      <a:pt x="4" y="34"/>
                    </a:lnTo>
                    <a:lnTo>
                      <a:pt x="4" y="21"/>
                    </a:lnTo>
                    <a:lnTo>
                      <a:pt x="6" y="14"/>
                    </a:lnTo>
                    <a:lnTo>
                      <a:pt x="7" y="0"/>
                    </a:lnTo>
                    <a:lnTo>
                      <a:pt x="10" y="10"/>
                    </a:lnTo>
                    <a:lnTo>
                      <a:pt x="9" y="19"/>
                    </a:lnTo>
                    <a:lnTo>
                      <a:pt x="7" y="30"/>
                    </a:lnTo>
                    <a:lnTo>
                      <a:pt x="8" y="44"/>
                    </a:lnTo>
                    <a:lnTo>
                      <a:pt x="7" y="55"/>
                    </a:lnTo>
                    <a:lnTo>
                      <a:pt x="3" y="69"/>
                    </a:lnTo>
                    <a:lnTo>
                      <a:pt x="3" y="88"/>
                    </a:lnTo>
                    <a:lnTo>
                      <a:pt x="1" y="10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18" name="Freeform 22"/>
              <p:cNvSpPr>
                <a:spLocks/>
              </p:cNvSpPr>
              <p:nvPr/>
            </p:nvSpPr>
            <p:spPr bwMode="auto">
              <a:xfrm>
                <a:off x="5953" y="3834"/>
                <a:ext cx="12" cy="88"/>
              </a:xfrm>
              <a:custGeom>
                <a:avLst/>
                <a:gdLst>
                  <a:gd name="T0" fmla="*/ 2 w 12"/>
                  <a:gd name="T1" fmla="*/ 87 h 88"/>
                  <a:gd name="T2" fmla="*/ 0 w 12"/>
                  <a:gd name="T3" fmla="*/ 78 h 88"/>
                  <a:gd name="T4" fmla="*/ 3 w 12"/>
                  <a:gd name="T5" fmla="*/ 68 h 88"/>
                  <a:gd name="T6" fmla="*/ 3 w 12"/>
                  <a:gd name="T7" fmla="*/ 57 h 88"/>
                  <a:gd name="T8" fmla="*/ 4 w 12"/>
                  <a:gd name="T9" fmla="*/ 50 h 88"/>
                  <a:gd name="T10" fmla="*/ 2 w 12"/>
                  <a:gd name="T11" fmla="*/ 43 h 88"/>
                  <a:gd name="T12" fmla="*/ 4 w 12"/>
                  <a:gd name="T13" fmla="*/ 36 h 88"/>
                  <a:gd name="T14" fmla="*/ 4 w 12"/>
                  <a:gd name="T15" fmla="*/ 28 h 88"/>
                  <a:gd name="T16" fmla="*/ 5 w 12"/>
                  <a:gd name="T17" fmla="*/ 23 h 88"/>
                  <a:gd name="T18" fmla="*/ 6 w 12"/>
                  <a:gd name="T19" fmla="*/ 8 h 88"/>
                  <a:gd name="T20" fmla="*/ 6 w 12"/>
                  <a:gd name="T21" fmla="*/ 0 h 88"/>
                  <a:gd name="T22" fmla="*/ 11 w 12"/>
                  <a:gd name="T23" fmla="*/ 5 h 88"/>
                  <a:gd name="T24" fmla="*/ 10 w 12"/>
                  <a:gd name="T25" fmla="*/ 25 h 88"/>
                  <a:gd name="T26" fmla="*/ 8 w 12"/>
                  <a:gd name="T27" fmla="*/ 41 h 88"/>
                  <a:gd name="T28" fmla="*/ 9 w 12"/>
                  <a:gd name="T29" fmla="*/ 48 h 88"/>
                  <a:gd name="T30" fmla="*/ 7 w 12"/>
                  <a:gd name="T31" fmla="*/ 58 h 88"/>
                  <a:gd name="T32" fmla="*/ 7 w 12"/>
                  <a:gd name="T33" fmla="*/ 71 h 88"/>
                  <a:gd name="T34" fmla="*/ 4 w 12"/>
                  <a:gd name="T35" fmla="*/ 79 h 88"/>
                  <a:gd name="T36" fmla="*/ 2 w 12"/>
                  <a:gd name="T37" fmla="*/ 87 h 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"/>
                  <a:gd name="T58" fmla="*/ 0 h 88"/>
                  <a:gd name="T59" fmla="*/ 12 w 12"/>
                  <a:gd name="T60" fmla="*/ 88 h 8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" h="88">
                    <a:moveTo>
                      <a:pt x="2" y="87"/>
                    </a:moveTo>
                    <a:lnTo>
                      <a:pt x="0" y="78"/>
                    </a:lnTo>
                    <a:lnTo>
                      <a:pt x="3" y="68"/>
                    </a:lnTo>
                    <a:lnTo>
                      <a:pt x="3" y="57"/>
                    </a:lnTo>
                    <a:lnTo>
                      <a:pt x="4" y="50"/>
                    </a:lnTo>
                    <a:lnTo>
                      <a:pt x="2" y="43"/>
                    </a:lnTo>
                    <a:lnTo>
                      <a:pt x="4" y="36"/>
                    </a:lnTo>
                    <a:lnTo>
                      <a:pt x="4" y="28"/>
                    </a:lnTo>
                    <a:lnTo>
                      <a:pt x="5" y="23"/>
                    </a:lnTo>
                    <a:lnTo>
                      <a:pt x="6" y="8"/>
                    </a:lnTo>
                    <a:lnTo>
                      <a:pt x="6" y="0"/>
                    </a:lnTo>
                    <a:lnTo>
                      <a:pt x="11" y="5"/>
                    </a:lnTo>
                    <a:lnTo>
                      <a:pt x="10" y="25"/>
                    </a:lnTo>
                    <a:lnTo>
                      <a:pt x="8" y="41"/>
                    </a:lnTo>
                    <a:lnTo>
                      <a:pt x="9" y="48"/>
                    </a:lnTo>
                    <a:lnTo>
                      <a:pt x="7" y="58"/>
                    </a:lnTo>
                    <a:lnTo>
                      <a:pt x="7" y="71"/>
                    </a:lnTo>
                    <a:lnTo>
                      <a:pt x="4" y="79"/>
                    </a:lnTo>
                    <a:lnTo>
                      <a:pt x="2" y="87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19" name="Freeform 23"/>
              <p:cNvSpPr>
                <a:spLocks/>
              </p:cNvSpPr>
              <p:nvPr/>
            </p:nvSpPr>
            <p:spPr bwMode="auto">
              <a:xfrm>
                <a:off x="5959" y="3845"/>
                <a:ext cx="13" cy="85"/>
              </a:xfrm>
              <a:custGeom>
                <a:avLst/>
                <a:gdLst>
                  <a:gd name="T0" fmla="*/ 3 w 13"/>
                  <a:gd name="T1" fmla="*/ 84 h 85"/>
                  <a:gd name="T2" fmla="*/ 0 w 13"/>
                  <a:gd name="T3" fmla="*/ 77 h 85"/>
                  <a:gd name="T4" fmla="*/ 0 w 13"/>
                  <a:gd name="T5" fmla="*/ 73 h 85"/>
                  <a:gd name="T6" fmla="*/ 1 w 13"/>
                  <a:gd name="T7" fmla="*/ 66 h 85"/>
                  <a:gd name="T8" fmla="*/ 3 w 13"/>
                  <a:gd name="T9" fmla="*/ 59 h 85"/>
                  <a:gd name="T10" fmla="*/ 5 w 13"/>
                  <a:gd name="T11" fmla="*/ 46 h 85"/>
                  <a:gd name="T12" fmla="*/ 6 w 13"/>
                  <a:gd name="T13" fmla="*/ 37 h 85"/>
                  <a:gd name="T14" fmla="*/ 6 w 13"/>
                  <a:gd name="T15" fmla="*/ 32 h 85"/>
                  <a:gd name="T16" fmla="*/ 8 w 13"/>
                  <a:gd name="T17" fmla="*/ 17 h 85"/>
                  <a:gd name="T18" fmla="*/ 8 w 13"/>
                  <a:gd name="T19" fmla="*/ 8 h 85"/>
                  <a:gd name="T20" fmla="*/ 8 w 13"/>
                  <a:gd name="T21" fmla="*/ 0 h 85"/>
                  <a:gd name="T22" fmla="*/ 11 w 13"/>
                  <a:gd name="T23" fmla="*/ 13 h 85"/>
                  <a:gd name="T24" fmla="*/ 11 w 13"/>
                  <a:gd name="T25" fmla="*/ 24 h 85"/>
                  <a:gd name="T26" fmla="*/ 12 w 13"/>
                  <a:gd name="T27" fmla="*/ 41 h 85"/>
                  <a:gd name="T28" fmla="*/ 9 w 13"/>
                  <a:gd name="T29" fmla="*/ 53 h 85"/>
                  <a:gd name="T30" fmla="*/ 7 w 13"/>
                  <a:gd name="T31" fmla="*/ 65 h 85"/>
                  <a:gd name="T32" fmla="*/ 5 w 13"/>
                  <a:gd name="T33" fmla="*/ 75 h 85"/>
                  <a:gd name="T34" fmla="*/ 3 w 13"/>
                  <a:gd name="T35" fmla="*/ 84 h 8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"/>
                  <a:gd name="T55" fmla="*/ 0 h 85"/>
                  <a:gd name="T56" fmla="*/ 13 w 13"/>
                  <a:gd name="T57" fmla="*/ 85 h 8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" h="85">
                    <a:moveTo>
                      <a:pt x="3" y="84"/>
                    </a:moveTo>
                    <a:lnTo>
                      <a:pt x="0" y="77"/>
                    </a:lnTo>
                    <a:lnTo>
                      <a:pt x="0" y="73"/>
                    </a:lnTo>
                    <a:lnTo>
                      <a:pt x="1" y="66"/>
                    </a:lnTo>
                    <a:lnTo>
                      <a:pt x="3" y="59"/>
                    </a:lnTo>
                    <a:lnTo>
                      <a:pt x="5" y="46"/>
                    </a:lnTo>
                    <a:lnTo>
                      <a:pt x="6" y="37"/>
                    </a:lnTo>
                    <a:lnTo>
                      <a:pt x="6" y="32"/>
                    </a:lnTo>
                    <a:lnTo>
                      <a:pt x="8" y="17"/>
                    </a:lnTo>
                    <a:lnTo>
                      <a:pt x="8" y="8"/>
                    </a:lnTo>
                    <a:lnTo>
                      <a:pt x="8" y="0"/>
                    </a:lnTo>
                    <a:lnTo>
                      <a:pt x="11" y="13"/>
                    </a:lnTo>
                    <a:lnTo>
                      <a:pt x="11" y="24"/>
                    </a:lnTo>
                    <a:lnTo>
                      <a:pt x="12" y="41"/>
                    </a:lnTo>
                    <a:lnTo>
                      <a:pt x="9" y="53"/>
                    </a:lnTo>
                    <a:lnTo>
                      <a:pt x="7" y="65"/>
                    </a:lnTo>
                    <a:lnTo>
                      <a:pt x="5" y="75"/>
                    </a:lnTo>
                    <a:lnTo>
                      <a:pt x="3" y="84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20" name="Freeform 24"/>
              <p:cNvSpPr>
                <a:spLocks/>
              </p:cNvSpPr>
              <p:nvPr/>
            </p:nvSpPr>
            <p:spPr bwMode="auto">
              <a:xfrm>
                <a:off x="5984" y="4038"/>
                <a:ext cx="37" cy="31"/>
              </a:xfrm>
              <a:custGeom>
                <a:avLst/>
                <a:gdLst>
                  <a:gd name="T0" fmla="*/ 0 w 37"/>
                  <a:gd name="T1" fmla="*/ 0 h 31"/>
                  <a:gd name="T2" fmla="*/ 5 w 37"/>
                  <a:gd name="T3" fmla="*/ 6 h 31"/>
                  <a:gd name="T4" fmla="*/ 15 w 37"/>
                  <a:gd name="T5" fmla="*/ 12 h 31"/>
                  <a:gd name="T6" fmla="*/ 30 w 37"/>
                  <a:gd name="T7" fmla="*/ 20 h 31"/>
                  <a:gd name="T8" fmla="*/ 36 w 37"/>
                  <a:gd name="T9" fmla="*/ 30 h 31"/>
                  <a:gd name="T10" fmla="*/ 33 w 37"/>
                  <a:gd name="T11" fmla="*/ 19 h 31"/>
                  <a:gd name="T12" fmla="*/ 23 w 37"/>
                  <a:gd name="T13" fmla="*/ 13 h 31"/>
                  <a:gd name="T14" fmla="*/ 13 w 37"/>
                  <a:gd name="T15" fmla="*/ 8 h 31"/>
                  <a:gd name="T16" fmla="*/ 0 w 37"/>
                  <a:gd name="T17" fmla="*/ 0 h 3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7"/>
                  <a:gd name="T28" fmla="*/ 0 h 31"/>
                  <a:gd name="T29" fmla="*/ 37 w 37"/>
                  <a:gd name="T30" fmla="*/ 31 h 3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7" h="31">
                    <a:moveTo>
                      <a:pt x="0" y="0"/>
                    </a:moveTo>
                    <a:lnTo>
                      <a:pt x="5" y="6"/>
                    </a:lnTo>
                    <a:lnTo>
                      <a:pt x="15" y="12"/>
                    </a:lnTo>
                    <a:lnTo>
                      <a:pt x="30" y="20"/>
                    </a:lnTo>
                    <a:lnTo>
                      <a:pt x="36" y="30"/>
                    </a:lnTo>
                    <a:lnTo>
                      <a:pt x="33" y="19"/>
                    </a:lnTo>
                    <a:lnTo>
                      <a:pt x="23" y="13"/>
                    </a:lnTo>
                    <a:lnTo>
                      <a:pt x="13" y="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21" name="Freeform 25"/>
              <p:cNvSpPr>
                <a:spLocks/>
              </p:cNvSpPr>
              <p:nvPr/>
            </p:nvSpPr>
            <p:spPr bwMode="auto">
              <a:xfrm>
                <a:off x="5992" y="4007"/>
                <a:ext cx="39" cy="58"/>
              </a:xfrm>
              <a:custGeom>
                <a:avLst/>
                <a:gdLst>
                  <a:gd name="T0" fmla="*/ 0 w 39"/>
                  <a:gd name="T1" fmla="*/ 0 h 58"/>
                  <a:gd name="T2" fmla="*/ 5 w 39"/>
                  <a:gd name="T3" fmla="*/ 13 h 58"/>
                  <a:gd name="T4" fmla="*/ 11 w 39"/>
                  <a:gd name="T5" fmla="*/ 22 h 58"/>
                  <a:gd name="T6" fmla="*/ 21 w 39"/>
                  <a:gd name="T7" fmla="*/ 28 h 58"/>
                  <a:gd name="T8" fmla="*/ 34 w 39"/>
                  <a:gd name="T9" fmla="*/ 43 h 58"/>
                  <a:gd name="T10" fmla="*/ 38 w 39"/>
                  <a:gd name="T11" fmla="*/ 57 h 58"/>
                  <a:gd name="T12" fmla="*/ 36 w 39"/>
                  <a:gd name="T13" fmla="*/ 43 h 58"/>
                  <a:gd name="T14" fmla="*/ 30 w 39"/>
                  <a:gd name="T15" fmla="*/ 34 h 58"/>
                  <a:gd name="T16" fmla="*/ 21 w 39"/>
                  <a:gd name="T17" fmla="*/ 25 h 58"/>
                  <a:gd name="T18" fmla="*/ 13 w 39"/>
                  <a:gd name="T19" fmla="*/ 22 h 58"/>
                  <a:gd name="T20" fmla="*/ 4 w 39"/>
                  <a:gd name="T21" fmla="*/ 10 h 58"/>
                  <a:gd name="T22" fmla="*/ 0 w 39"/>
                  <a:gd name="T23" fmla="*/ 0 h 5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9"/>
                  <a:gd name="T37" fmla="*/ 0 h 58"/>
                  <a:gd name="T38" fmla="*/ 39 w 39"/>
                  <a:gd name="T39" fmla="*/ 58 h 5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9" h="58">
                    <a:moveTo>
                      <a:pt x="0" y="0"/>
                    </a:moveTo>
                    <a:lnTo>
                      <a:pt x="5" y="13"/>
                    </a:lnTo>
                    <a:lnTo>
                      <a:pt x="11" y="22"/>
                    </a:lnTo>
                    <a:lnTo>
                      <a:pt x="21" y="28"/>
                    </a:lnTo>
                    <a:lnTo>
                      <a:pt x="34" y="43"/>
                    </a:lnTo>
                    <a:lnTo>
                      <a:pt x="38" y="57"/>
                    </a:lnTo>
                    <a:lnTo>
                      <a:pt x="36" y="43"/>
                    </a:lnTo>
                    <a:lnTo>
                      <a:pt x="30" y="34"/>
                    </a:lnTo>
                    <a:lnTo>
                      <a:pt x="21" y="25"/>
                    </a:lnTo>
                    <a:lnTo>
                      <a:pt x="13" y="22"/>
                    </a:lnTo>
                    <a:lnTo>
                      <a:pt x="4" y="1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22" name="Freeform 26"/>
              <p:cNvSpPr>
                <a:spLocks/>
              </p:cNvSpPr>
              <p:nvPr/>
            </p:nvSpPr>
            <p:spPr bwMode="auto">
              <a:xfrm>
                <a:off x="6022" y="4028"/>
                <a:ext cx="22" cy="28"/>
              </a:xfrm>
              <a:custGeom>
                <a:avLst/>
                <a:gdLst>
                  <a:gd name="T0" fmla="*/ 0 w 22"/>
                  <a:gd name="T1" fmla="*/ 0 h 28"/>
                  <a:gd name="T2" fmla="*/ 10 w 22"/>
                  <a:gd name="T3" fmla="*/ 11 h 28"/>
                  <a:gd name="T4" fmla="*/ 14 w 22"/>
                  <a:gd name="T5" fmla="*/ 19 h 28"/>
                  <a:gd name="T6" fmla="*/ 19 w 22"/>
                  <a:gd name="T7" fmla="*/ 27 h 28"/>
                  <a:gd name="T8" fmla="*/ 21 w 22"/>
                  <a:gd name="T9" fmla="*/ 23 h 28"/>
                  <a:gd name="T10" fmla="*/ 16 w 22"/>
                  <a:gd name="T11" fmla="*/ 14 h 28"/>
                  <a:gd name="T12" fmla="*/ 0 w 22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2"/>
                  <a:gd name="T22" fmla="*/ 0 h 28"/>
                  <a:gd name="T23" fmla="*/ 22 w 22"/>
                  <a:gd name="T24" fmla="*/ 28 h 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2" h="28">
                    <a:moveTo>
                      <a:pt x="0" y="0"/>
                    </a:moveTo>
                    <a:lnTo>
                      <a:pt x="10" y="11"/>
                    </a:lnTo>
                    <a:lnTo>
                      <a:pt x="14" y="19"/>
                    </a:lnTo>
                    <a:lnTo>
                      <a:pt x="19" y="27"/>
                    </a:lnTo>
                    <a:lnTo>
                      <a:pt x="21" y="23"/>
                    </a:lnTo>
                    <a:lnTo>
                      <a:pt x="16" y="1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23" name="Freeform 27"/>
              <p:cNvSpPr>
                <a:spLocks/>
              </p:cNvSpPr>
              <p:nvPr/>
            </p:nvSpPr>
            <p:spPr bwMode="auto">
              <a:xfrm>
                <a:off x="6006" y="4000"/>
                <a:ext cx="42" cy="46"/>
              </a:xfrm>
              <a:custGeom>
                <a:avLst/>
                <a:gdLst>
                  <a:gd name="T0" fmla="*/ 38 w 42"/>
                  <a:gd name="T1" fmla="*/ 45 h 46"/>
                  <a:gd name="T2" fmla="*/ 33 w 42"/>
                  <a:gd name="T3" fmla="*/ 38 h 46"/>
                  <a:gd name="T4" fmla="*/ 24 w 42"/>
                  <a:gd name="T5" fmla="*/ 32 h 46"/>
                  <a:gd name="T6" fmla="*/ 16 w 42"/>
                  <a:gd name="T7" fmla="*/ 25 h 46"/>
                  <a:gd name="T8" fmla="*/ 7 w 42"/>
                  <a:gd name="T9" fmla="*/ 21 h 46"/>
                  <a:gd name="T10" fmla="*/ 2 w 42"/>
                  <a:gd name="T11" fmla="*/ 10 h 46"/>
                  <a:gd name="T12" fmla="*/ 0 w 42"/>
                  <a:gd name="T13" fmla="*/ 0 h 46"/>
                  <a:gd name="T14" fmla="*/ 5 w 42"/>
                  <a:gd name="T15" fmla="*/ 12 h 46"/>
                  <a:gd name="T16" fmla="*/ 10 w 42"/>
                  <a:gd name="T17" fmla="*/ 20 h 46"/>
                  <a:gd name="T18" fmla="*/ 20 w 42"/>
                  <a:gd name="T19" fmla="*/ 24 h 46"/>
                  <a:gd name="T20" fmla="*/ 28 w 42"/>
                  <a:gd name="T21" fmla="*/ 32 h 46"/>
                  <a:gd name="T22" fmla="*/ 34 w 42"/>
                  <a:gd name="T23" fmla="*/ 36 h 46"/>
                  <a:gd name="T24" fmla="*/ 41 w 42"/>
                  <a:gd name="T25" fmla="*/ 45 h 46"/>
                  <a:gd name="T26" fmla="*/ 38 w 42"/>
                  <a:gd name="T27" fmla="*/ 45 h 4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2"/>
                  <a:gd name="T43" fmla="*/ 0 h 46"/>
                  <a:gd name="T44" fmla="*/ 42 w 42"/>
                  <a:gd name="T45" fmla="*/ 46 h 4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2" h="46">
                    <a:moveTo>
                      <a:pt x="38" y="45"/>
                    </a:moveTo>
                    <a:lnTo>
                      <a:pt x="33" y="38"/>
                    </a:lnTo>
                    <a:lnTo>
                      <a:pt x="24" y="32"/>
                    </a:lnTo>
                    <a:lnTo>
                      <a:pt x="16" y="25"/>
                    </a:lnTo>
                    <a:lnTo>
                      <a:pt x="7" y="21"/>
                    </a:lnTo>
                    <a:lnTo>
                      <a:pt x="2" y="10"/>
                    </a:lnTo>
                    <a:lnTo>
                      <a:pt x="0" y="0"/>
                    </a:lnTo>
                    <a:lnTo>
                      <a:pt x="5" y="12"/>
                    </a:lnTo>
                    <a:lnTo>
                      <a:pt x="10" y="20"/>
                    </a:lnTo>
                    <a:lnTo>
                      <a:pt x="20" y="24"/>
                    </a:lnTo>
                    <a:lnTo>
                      <a:pt x="28" y="32"/>
                    </a:lnTo>
                    <a:lnTo>
                      <a:pt x="34" y="36"/>
                    </a:lnTo>
                    <a:lnTo>
                      <a:pt x="41" y="45"/>
                    </a:lnTo>
                    <a:lnTo>
                      <a:pt x="38" y="45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24" name="Freeform 28"/>
              <p:cNvSpPr>
                <a:spLocks/>
              </p:cNvSpPr>
              <p:nvPr/>
            </p:nvSpPr>
            <p:spPr bwMode="auto">
              <a:xfrm>
                <a:off x="5932" y="4054"/>
                <a:ext cx="17" cy="35"/>
              </a:xfrm>
              <a:custGeom>
                <a:avLst/>
                <a:gdLst>
                  <a:gd name="T0" fmla="*/ 16 w 17"/>
                  <a:gd name="T1" fmla="*/ 0 h 35"/>
                  <a:gd name="T2" fmla="*/ 6 w 17"/>
                  <a:gd name="T3" fmla="*/ 7 h 35"/>
                  <a:gd name="T4" fmla="*/ 2 w 17"/>
                  <a:gd name="T5" fmla="*/ 14 h 35"/>
                  <a:gd name="T6" fmla="*/ 0 w 17"/>
                  <a:gd name="T7" fmla="*/ 23 h 35"/>
                  <a:gd name="T8" fmla="*/ 0 w 17"/>
                  <a:gd name="T9" fmla="*/ 30 h 35"/>
                  <a:gd name="T10" fmla="*/ 2 w 17"/>
                  <a:gd name="T11" fmla="*/ 34 h 35"/>
                  <a:gd name="T12" fmla="*/ 2 w 17"/>
                  <a:gd name="T13" fmla="*/ 25 h 35"/>
                  <a:gd name="T14" fmla="*/ 3 w 17"/>
                  <a:gd name="T15" fmla="*/ 16 h 35"/>
                  <a:gd name="T16" fmla="*/ 8 w 17"/>
                  <a:gd name="T17" fmla="*/ 9 h 35"/>
                  <a:gd name="T18" fmla="*/ 16 w 17"/>
                  <a:gd name="T19" fmla="*/ 0 h 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7"/>
                  <a:gd name="T31" fmla="*/ 0 h 35"/>
                  <a:gd name="T32" fmla="*/ 17 w 17"/>
                  <a:gd name="T33" fmla="*/ 35 h 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7" h="35">
                    <a:moveTo>
                      <a:pt x="16" y="0"/>
                    </a:moveTo>
                    <a:lnTo>
                      <a:pt x="6" y="7"/>
                    </a:lnTo>
                    <a:lnTo>
                      <a:pt x="2" y="14"/>
                    </a:lnTo>
                    <a:lnTo>
                      <a:pt x="0" y="23"/>
                    </a:lnTo>
                    <a:lnTo>
                      <a:pt x="0" y="30"/>
                    </a:lnTo>
                    <a:lnTo>
                      <a:pt x="2" y="34"/>
                    </a:lnTo>
                    <a:lnTo>
                      <a:pt x="2" y="25"/>
                    </a:lnTo>
                    <a:lnTo>
                      <a:pt x="3" y="16"/>
                    </a:lnTo>
                    <a:lnTo>
                      <a:pt x="8" y="9"/>
                    </a:lnTo>
                    <a:lnTo>
                      <a:pt x="16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25" name="Freeform 29"/>
              <p:cNvSpPr>
                <a:spLocks/>
              </p:cNvSpPr>
              <p:nvPr/>
            </p:nvSpPr>
            <p:spPr bwMode="auto">
              <a:xfrm>
                <a:off x="5919" y="4071"/>
                <a:ext cx="25" cy="43"/>
              </a:xfrm>
              <a:custGeom>
                <a:avLst/>
                <a:gdLst>
                  <a:gd name="T0" fmla="*/ 17 w 25"/>
                  <a:gd name="T1" fmla="*/ 41 h 43"/>
                  <a:gd name="T2" fmla="*/ 13 w 25"/>
                  <a:gd name="T3" fmla="*/ 34 h 43"/>
                  <a:gd name="T4" fmla="*/ 7 w 25"/>
                  <a:gd name="T5" fmla="*/ 28 h 43"/>
                  <a:gd name="T6" fmla="*/ 2 w 25"/>
                  <a:gd name="T7" fmla="*/ 23 h 43"/>
                  <a:gd name="T8" fmla="*/ 0 w 25"/>
                  <a:gd name="T9" fmla="*/ 15 h 43"/>
                  <a:gd name="T10" fmla="*/ 1 w 25"/>
                  <a:gd name="T11" fmla="*/ 7 h 43"/>
                  <a:gd name="T12" fmla="*/ 4 w 25"/>
                  <a:gd name="T13" fmla="*/ 0 h 43"/>
                  <a:gd name="T14" fmla="*/ 3 w 25"/>
                  <a:gd name="T15" fmla="*/ 8 h 43"/>
                  <a:gd name="T16" fmla="*/ 2 w 25"/>
                  <a:gd name="T17" fmla="*/ 17 h 43"/>
                  <a:gd name="T18" fmla="*/ 5 w 25"/>
                  <a:gd name="T19" fmla="*/ 23 h 43"/>
                  <a:gd name="T20" fmla="*/ 12 w 25"/>
                  <a:gd name="T21" fmla="*/ 29 h 43"/>
                  <a:gd name="T22" fmla="*/ 16 w 25"/>
                  <a:gd name="T23" fmla="*/ 36 h 43"/>
                  <a:gd name="T24" fmla="*/ 24 w 25"/>
                  <a:gd name="T25" fmla="*/ 42 h 43"/>
                  <a:gd name="T26" fmla="*/ 17 w 25"/>
                  <a:gd name="T27" fmla="*/ 41 h 4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5"/>
                  <a:gd name="T43" fmla="*/ 0 h 43"/>
                  <a:gd name="T44" fmla="*/ 25 w 25"/>
                  <a:gd name="T45" fmla="*/ 43 h 4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5" h="43">
                    <a:moveTo>
                      <a:pt x="17" y="41"/>
                    </a:moveTo>
                    <a:lnTo>
                      <a:pt x="13" y="34"/>
                    </a:lnTo>
                    <a:lnTo>
                      <a:pt x="7" y="28"/>
                    </a:lnTo>
                    <a:lnTo>
                      <a:pt x="2" y="23"/>
                    </a:lnTo>
                    <a:lnTo>
                      <a:pt x="0" y="15"/>
                    </a:lnTo>
                    <a:lnTo>
                      <a:pt x="1" y="7"/>
                    </a:lnTo>
                    <a:lnTo>
                      <a:pt x="4" y="0"/>
                    </a:lnTo>
                    <a:lnTo>
                      <a:pt x="3" y="8"/>
                    </a:lnTo>
                    <a:lnTo>
                      <a:pt x="2" y="17"/>
                    </a:lnTo>
                    <a:lnTo>
                      <a:pt x="5" y="23"/>
                    </a:lnTo>
                    <a:lnTo>
                      <a:pt x="12" y="29"/>
                    </a:lnTo>
                    <a:lnTo>
                      <a:pt x="16" y="36"/>
                    </a:lnTo>
                    <a:lnTo>
                      <a:pt x="24" y="42"/>
                    </a:lnTo>
                    <a:lnTo>
                      <a:pt x="17" y="41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26" name="Freeform 30"/>
              <p:cNvSpPr>
                <a:spLocks/>
              </p:cNvSpPr>
              <p:nvPr/>
            </p:nvSpPr>
            <p:spPr bwMode="auto">
              <a:xfrm>
                <a:off x="6029" y="4005"/>
                <a:ext cx="50" cy="22"/>
              </a:xfrm>
              <a:custGeom>
                <a:avLst/>
                <a:gdLst>
                  <a:gd name="T0" fmla="*/ 0 w 50"/>
                  <a:gd name="T1" fmla="*/ 0 h 22"/>
                  <a:gd name="T2" fmla="*/ 11 w 50"/>
                  <a:gd name="T3" fmla="*/ 10 h 22"/>
                  <a:gd name="T4" fmla="*/ 19 w 50"/>
                  <a:gd name="T5" fmla="*/ 16 h 22"/>
                  <a:gd name="T6" fmla="*/ 32 w 50"/>
                  <a:gd name="T7" fmla="*/ 17 h 22"/>
                  <a:gd name="T8" fmla="*/ 49 w 50"/>
                  <a:gd name="T9" fmla="*/ 21 h 22"/>
                  <a:gd name="T10" fmla="*/ 39 w 50"/>
                  <a:gd name="T11" fmla="*/ 17 h 22"/>
                  <a:gd name="T12" fmla="*/ 30 w 50"/>
                  <a:gd name="T13" fmla="*/ 15 h 22"/>
                  <a:gd name="T14" fmla="*/ 22 w 50"/>
                  <a:gd name="T15" fmla="*/ 15 h 22"/>
                  <a:gd name="T16" fmla="*/ 11 w 50"/>
                  <a:gd name="T17" fmla="*/ 7 h 22"/>
                  <a:gd name="T18" fmla="*/ 0 w 50"/>
                  <a:gd name="T19" fmla="*/ 0 h 2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0"/>
                  <a:gd name="T31" fmla="*/ 0 h 22"/>
                  <a:gd name="T32" fmla="*/ 50 w 50"/>
                  <a:gd name="T33" fmla="*/ 22 h 2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0" h="22">
                    <a:moveTo>
                      <a:pt x="0" y="0"/>
                    </a:moveTo>
                    <a:lnTo>
                      <a:pt x="11" y="10"/>
                    </a:lnTo>
                    <a:lnTo>
                      <a:pt x="19" y="16"/>
                    </a:lnTo>
                    <a:lnTo>
                      <a:pt x="32" y="17"/>
                    </a:lnTo>
                    <a:lnTo>
                      <a:pt x="49" y="21"/>
                    </a:lnTo>
                    <a:lnTo>
                      <a:pt x="39" y="17"/>
                    </a:lnTo>
                    <a:lnTo>
                      <a:pt x="30" y="15"/>
                    </a:lnTo>
                    <a:lnTo>
                      <a:pt x="22" y="15"/>
                    </a:lnTo>
                    <a:lnTo>
                      <a:pt x="11" y="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27" name="Freeform 31"/>
              <p:cNvSpPr>
                <a:spLocks/>
              </p:cNvSpPr>
              <p:nvPr/>
            </p:nvSpPr>
            <p:spPr bwMode="auto">
              <a:xfrm>
                <a:off x="5986" y="4009"/>
                <a:ext cx="25" cy="38"/>
              </a:xfrm>
              <a:custGeom>
                <a:avLst/>
                <a:gdLst>
                  <a:gd name="T0" fmla="*/ 0 w 25"/>
                  <a:gd name="T1" fmla="*/ 0 h 38"/>
                  <a:gd name="T2" fmla="*/ 1 w 25"/>
                  <a:gd name="T3" fmla="*/ 14 h 38"/>
                  <a:gd name="T4" fmla="*/ 7 w 25"/>
                  <a:gd name="T5" fmla="*/ 23 h 38"/>
                  <a:gd name="T6" fmla="*/ 17 w 25"/>
                  <a:gd name="T7" fmla="*/ 30 h 38"/>
                  <a:gd name="T8" fmla="*/ 24 w 25"/>
                  <a:gd name="T9" fmla="*/ 37 h 38"/>
                  <a:gd name="T10" fmla="*/ 18 w 25"/>
                  <a:gd name="T11" fmla="*/ 28 h 38"/>
                  <a:gd name="T12" fmla="*/ 8 w 25"/>
                  <a:gd name="T13" fmla="*/ 20 h 38"/>
                  <a:gd name="T14" fmla="*/ 3 w 25"/>
                  <a:gd name="T15" fmla="*/ 12 h 38"/>
                  <a:gd name="T16" fmla="*/ 0 w 25"/>
                  <a:gd name="T17" fmla="*/ 0 h 3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38"/>
                  <a:gd name="T29" fmla="*/ 25 w 25"/>
                  <a:gd name="T30" fmla="*/ 38 h 3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38">
                    <a:moveTo>
                      <a:pt x="0" y="0"/>
                    </a:moveTo>
                    <a:lnTo>
                      <a:pt x="1" y="14"/>
                    </a:lnTo>
                    <a:lnTo>
                      <a:pt x="7" y="23"/>
                    </a:lnTo>
                    <a:lnTo>
                      <a:pt x="17" y="30"/>
                    </a:lnTo>
                    <a:lnTo>
                      <a:pt x="24" y="37"/>
                    </a:lnTo>
                    <a:lnTo>
                      <a:pt x="18" y="28"/>
                    </a:lnTo>
                    <a:lnTo>
                      <a:pt x="8" y="20"/>
                    </a:lnTo>
                    <a:lnTo>
                      <a:pt x="3" y="1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28" name="Freeform 32"/>
              <p:cNvSpPr>
                <a:spLocks/>
              </p:cNvSpPr>
              <p:nvPr/>
            </p:nvSpPr>
            <p:spPr bwMode="auto">
              <a:xfrm>
                <a:off x="5876" y="4005"/>
                <a:ext cx="55" cy="43"/>
              </a:xfrm>
              <a:custGeom>
                <a:avLst/>
                <a:gdLst>
                  <a:gd name="T0" fmla="*/ 54 w 55"/>
                  <a:gd name="T1" fmla="*/ 0 h 43"/>
                  <a:gd name="T2" fmla="*/ 48 w 55"/>
                  <a:gd name="T3" fmla="*/ 15 h 43"/>
                  <a:gd name="T4" fmla="*/ 39 w 55"/>
                  <a:gd name="T5" fmla="*/ 24 h 43"/>
                  <a:gd name="T6" fmla="*/ 26 w 55"/>
                  <a:gd name="T7" fmla="*/ 33 h 43"/>
                  <a:gd name="T8" fmla="*/ 12 w 55"/>
                  <a:gd name="T9" fmla="*/ 38 h 43"/>
                  <a:gd name="T10" fmla="*/ 0 w 55"/>
                  <a:gd name="T11" fmla="*/ 42 h 43"/>
                  <a:gd name="T12" fmla="*/ 10 w 55"/>
                  <a:gd name="T13" fmla="*/ 41 h 43"/>
                  <a:gd name="T14" fmla="*/ 22 w 55"/>
                  <a:gd name="T15" fmla="*/ 39 h 43"/>
                  <a:gd name="T16" fmla="*/ 33 w 55"/>
                  <a:gd name="T17" fmla="*/ 32 h 43"/>
                  <a:gd name="T18" fmla="*/ 47 w 55"/>
                  <a:gd name="T19" fmla="*/ 20 h 43"/>
                  <a:gd name="T20" fmla="*/ 54 w 55"/>
                  <a:gd name="T21" fmla="*/ 0 h 4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5"/>
                  <a:gd name="T34" fmla="*/ 0 h 43"/>
                  <a:gd name="T35" fmla="*/ 55 w 55"/>
                  <a:gd name="T36" fmla="*/ 43 h 4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5" h="43">
                    <a:moveTo>
                      <a:pt x="54" y="0"/>
                    </a:moveTo>
                    <a:lnTo>
                      <a:pt x="48" y="15"/>
                    </a:lnTo>
                    <a:lnTo>
                      <a:pt x="39" y="24"/>
                    </a:lnTo>
                    <a:lnTo>
                      <a:pt x="26" y="33"/>
                    </a:lnTo>
                    <a:lnTo>
                      <a:pt x="12" y="38"/>
                    </a:lnTo>
                    <a:lnTo>
                      <a:pt x="0" y="42"/>
                    </a:lnTo>
                    <a:lnTo>
                      <a:pt x="10" y="41"/>
                    </a:lnTo>
                    <a:lnTo>
                      <a:pt x="22" y="39"/>
                    </a:lnTo>
                    <a:lnTo>
                      <a:pt x="33" y="32"/>
                    </a:lnTo>
                    <a:lnTo>
                      <a:pt x="47" y="20"/>
                    </a:lnTo>
                    <a:lnTo>
                      <a:pt x="54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29" name="Freeform 33"/>
              <p:cNvSpPr>
                <a:spLocks/>
              </p:cNvSpPr>
              <p:nvPr/>
            </p:nvSpPr>
            <p:spPr bwMode="auto">
              <a:xfrm>
                <a:off x="5852" y="4030"/>
                <a:ext cx="76" cy="31"/>
              </a:xfrm>
              <a:custGeom>
                <a:avLst/>
                <a:gdLst>
                  <a:gd name="T0" fmla="*/ 75 w 76"/>
                  <a:gd name="T1" fmla="*/ 0 h 31"/>
                  <a:gd name="T2" fmla="*/ 65 w 76"/>
                  <a:gd name="T3" fmla="*/ 11 h 31"/>
                  <a:gd name="T4" fmla="*/ 54 w 76"/>
                  <a:gd name="T5" fmla="*/ 18 h 31"/>
                  <a:gd name="T6" fmla="*/ 43 w 76"/>
                  <a:gd name="T7" fmla="*/ 21 h 31"/>
                  <a:gd name="T8" fmla="*/ 28 w 76"/>
                  <a:gd name="T9" fmla="*/ 22 h 31"/>
                  <a:gd name="T10" fmla="*/ 19 w 76"/>
                  <a:gd name="T11" fmla="*/ 23 h 31"/>
                  <a:gd name="T12" fmla="*/ 9 w 76"/>
                  <a:gd name="T13" fmla="*/ 25 h 31"/>
                  <a:gd name="T14" fmla="*/ 0 w 76"/>
                  <a:gd name="T15" fmla="*/ 30 h 31"/>
                  <a:gd name="T16" fmla="*/ 9 w 76"/>
                  <a:gd name="T17" fmla="*/ 27 h 31"/>
                  <a:gd name="T18" fmla="*/ 20 w 76"/>
                  <a:gd name="T19" fmla="*/ 24 h 31"/>
                  <a:gd name="T20" fmla="*/ 29 w 76"/>
                  <a:gd name="T21" fmla="*/ 24 h 31"/>
                  <a:gd name="T22" fmla="*/ 40 w 76"/>
                  <a:gd name="T23" fmla="*/ 24 h 31"/>
                  <a:gd name="T24" fmla="*/ 52 w 76"/>
                  <a:gd name="T25" fmla="*/ 22 h 31"/>
                  <a:gd name="T26" fmla="*/ 62 w 76"/>
                  <a:gd name="T27" fmla="*/ 18 h 31"/>
                  <a:gd name="T28" fmla="*/ 74 w 76"/>
                  <a:gd name="T29" fmla="*/ 8 h 31"/>
                  <a:gd name="T30" fmla="*/ 75 w 76"/>
                  <a:gd name="T31" fmla="*/ 0 h 3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76"/>
                  <a:gd name="T49" fmla="*/ 0 h 31"/>
                  <a:gd name="T50" fmla="*/ 76 w 76"/>
                  <a:gd name="T51" fmla="*/ 31 h 3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76" h="31">
                    <a:moveTo>
                      <a:pt x="75" y="0"/>
                    </a:moveTo>
                    <a:lnTo>
                      <a:pt x="65" y="11"/>
                    </a:lnTo>
                    <a:lnTo>
                      <a:pt x="54" y="18"/>
                    </a:lnTo>
                    <a:lnTo>
                      <a:pt x="43" y="21"/>
                    </a:lnTo>
                    <a:lnTo>
                      <a:pt x="28" y="22"/>
                    </a:lnTo>
                    <a:lnTo>
                      <a:pt x="19" y="23"/>
                    </a:lnTo>
                    <a:lnTo>
                      <a:pt x="9" y="25"/>
                    </a:lnTo>
                    <a:lnTo>
                      <a:pt x="0" y="30"/>
                    </a:lnTo>
                    <a:lnTo>
                      <a:pt x="9" y="27"/>
                    </a:lnTo>
                    <a:lnTo>
                      <a:pt x="20" y="24"/>
                    </a:lnTo>
                    <a:lnTo>
                      <a:pt x="29" y="24"/>
                    </a:lnTo>
                    <a:lnTo>
                      <a:pt x="40" y="24"/>
                    </a:lnTo>
                    <a:lnTo>
                      <a:pt x="52" y="22"/>
                    </a:lnTo>
                    <a:lnTo>
                      <a:pt x="62" y="18"/>
                    </a:lnTo>
                    <a:lnTo>
                      <a:pt x="74" y="8"/>
                    </a:lnTo>
                    <a:lnTo>
                      <a:pt x="75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30" name="Freeform 34"/>
              <p:cNvSpPr>
                <a:spLocks/>
              </p:cNvSpPr>
              <p:nvPr/>
            </p:nvSpPr>
            <p:spPr bwMode="auto">
              <a:xfrm>
                <a:off x="5841" y="4005"/>
                <a:ext cx="54" cy="26"/>
              </a:xfrm>
              <a:custGeom>
                <a:avLst/>
                <a:gdLst>
                  <a:gd name="T0" fmla="*/ 53 w 54"/>
                  <a:gd name="T1" fmla="*/ 0 h 26"/>
                  <a:gd name="T2" fmla="*/ 46 w 54"/>
                  <a:gd name="T3" fmla="*/ 5 h 26"/>
                  <a:gd name="T4" fmla="*/ 39 w 54"/>
                  <a:gd name="T5" fmla="*/ 10 h 26"/>
                  <a:gd name="T6" fmla="*/ 29 w 54"/>
                  <a:gd name="T7" fmla="*/ 15 h 26"/>
                  <a:gd name="T8" fmla="*/ 15 w 54"/>
                  <a:gd name="T9" fmla="*/ 17 h 26"/>
                  <a:gd name="T10" fmla="*/ 0 w 54"/>
                  <a:gd name="T11" fmla="*/ 25 h 26"/>
                  <a:gd name="T12" fmla="*/ 16 w 54"/>
                  <a:gd name="T13" fmla="*/ 17 h 26"/>
                  <a:gd name="T14" fmla="*/ 20 w 54"/>
                  <a:gd name="T15" fmla="*/ 19 h 26"/>
                  <a:gd name="T16" fmla="*/ 31 w 54"/>
                  <a:gd name="T17" fmla="*/ 16 h 26"/>
                  <a:gd name="T18" fmla="*/ 41 w 54"/>
                  <a:gd name="T19" fmla="*/ 11 h 26"/>
                  <a:gd name="T20" fmla="*/ 53 w 54"/>
                  <a:gd name="T21" fmla="*/ 0 h 2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4"/>
                  <a:gd name="T34" fmla="*/ 0 h 26"/>
                  <a:gd name="T35" fmla="*/ 54 w 54"/>
                  <a:gd name="T36" fmla="*/ 26 h 2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4" h="26">
                    <a:moveTo>
                      <a:pt x="53" y="0"/>
                    </a:moveTo>
                    <a:lnTo>
                      <a:pt x="46" y="5"/>
                    </a:lnTo>
                    <a:lnTo>
                      <a:pt x="39" y="10"/>
                    </a:lnTo>
                    <a:lnTo>
                      <a:pt x="29" y="15"/>
                    </a:lnTo>
                    <a:lnTo>
                      <a:pt x="15" y="17"/>
                    </a:lnTo>
                    <a:lnTo>
                      <a:pt x="0" y="25"/>
                    </a:lnTo>
                    <a:lnTo>
                      <a:pt x="16" y="17"/>
                    </a:lnTo>
                    <a:lnTo>
                      <a:pt x="20" y="19"/>
                    </a:lnTo>
                    <a:lnTo>
                      <a:pt x="31" y="16"/>
                    </a:lnTo>
                    <a:lnTo>
                      <a:pt x="41" y="11"/>
                    </a:lnTo>
                    <a:lnTo>
                      <a:pt x="53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31" name="Freeform 35"/>
              <p:cNvSpPr>
                <a:spLocks/>
              </p:cNvSpPr>
              <p:nvPr/>
            </p:nvSpPr>
            <p:spPr bwMode="auto">
              <a:xfrm>
                <a:off x="5763" y="4051"/>
                <a:ext cx="49" cy="10"/>
              </a:xfrm>
              <a:custGeom>
                <a:avLst/>
                <a:gdLst>
                  <a:gd name="T0" fmla="*/ 25 w 49"/>
                  <a:gd name="T1" fmla="*/ 9 h 10"/>
                  <a:gd name="T2" fmla="*/ 39 w 49"/>
                  <a:gd name="T3" fmla="*/ 5 h 10"/>
                  <a:gd name="T4" fmla="*/ 48 w 49"/>
                  <a:gd name="T5" fmla="*/ 0 h 10"/>
                  <a:gd name="T6" fmla="*/ 37 w 49"/>
                  <a:gd name="T7" fmla="*/ 2 h 10"/>
                  <a:gd name="T8" fmla="*/ 0 w 49"/>
                  <a:gd name="T9" fmla="*/ 8 h 10"/>
                  <a:gd name="T10" fmla="*/ 18 w 49"/>
                  <a:gd name="T11" fmla="*/ 8 h 10"/>
                  <a:gd name="T12" fmla="*/ 25 w 49"/>
                  <a:gd name="T13" fmla="*/ 9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9"/>
                  <a:gd name="T22" fmla="*/ 0 h 10"/>
                  <a:gd name="T23" fmla="*/ 49 w 49"/>
                  <a:gd name="T24" fmla="*/ 10 h 1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9" h="10">
                    <a:moveTo>
                      <a:pt x="25" y="9"/>
                    </a:moveTo>
                    <a:lnTo>
                      <a:pt x="39" y="5"/>
                    </a:lnTo>
                    <a:lnTo>
                      <a:pt x="48" y="0"/>
                    </a:lnTo>
                    <a:lnTo>
                      <a:pt x="37" y="2"/>
                    </a:lnTo>
                    <a:lnTo>
                      <a:pt x="0" y="8"/>
                    </a:lnTo>
                    <a:lnTo>
                      <a:pt x="18" y="8"/>
                    </a:lnTo>
                    <a:lnTo>
                      <a:pt x="25" y="9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32" name="Freeform 36"/>
              <p:cNvSpPr>
                <a:spLocks/>
              </p:cNvSpPr>
              <p:nvPr/>
            </p:nvSpPr>
            <p:spPr bwMode="auto">
              <a:xfrm>
                <a:off x="6000" y="3807"/>
                <a:ext cx="5" cy="84"/>
              </a:xfrm>
              <a:custGeom>
                <a:avLst/>
                <a:gdLst>
                  <a:gd name="T0" fmla="*/ 3 w 5"/>
                  <a:gd name="T1" fmla="*/ 83 h 84"/>
                  <a:gd name="T2" fmla="*/ 2 w 5"/>
                  <a:gd name="T3" fmla="*/ 72 h 84"/>
                  <a:gd name="T4" fmla="*/ 3 w 5"/>
                  <a:gd name="T5" fmla="*/ 60 h 84"/>
                  <a:gd name="T6" fmla="*/ 1 w 5"/>
                  <a:gd name="T7" fmla="*/ 50 h 84"/>
                  <a:gd name="T8" fmla="*/ 2 w 5"/>
                  <a:gd name="T9" fmla="*/ 38 h 84"/>
                  <a:gd name="T10" fmla="*/ 1 w 5"/>
                  <a:gd name="T11" fmla="*/ 26 h 84"/>
                  <a:gd name="T12" fmla="*/ 1 w 5"/>
                  <a:gd name="T13" fmla="*/ 17 h 84"/>
                  <a:gd name="T14" fmla="*/ 0 w 5"/>
                  <a:gd name="T15" fmla="*/ 10 h 84"/>
                  <a:gd name="T16" fmla="*/ 2 w 5"/>
                  <a:gd name="T17" fmla="*/ 0 h 84"/>
                  <a:gd name="T18" fmla="*/ 3 w 5"/>
                  <a:gd name="T19" fmla="*/ 8 h 84"/>
                  <a:gd name="T20" fmla="*/ 3 w 5"/>
                  <a:gd name="T21" fmla="*/ 20 h 84"/>
                  <a:gd name="T22" fmla="*/ 3 w 5"/>
                  <a:gd name="T23" fmla="*/ 29 h 84"/>
                  <a:gd name="T24" fmla="*/ 4 w 5"/>
                  <a:gd name="T25" fmla="*/ 40 h 84"/>
                  <a:gd name="T26" fmla="*/ 3 w 5"/>
                  <a:gd name="T27" fmla="*/ 50 h 84"/>
                  <a:gd name="T28" fmla="*/ 4 w 5"/>
                  <a:gd name="T29" fmla="*/ 58 h 84"/>
                  <a:gd name="T30" fmla="*/ 4 w 5"/>
                  <a:gd name="T31" fmla="*/ 70 h 84"/>
                  <a:gd name="T32" fmla="*/ 3 w 5"/>
                  <a:gd name="T33" fmla="*/ 83 h 8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"/>
                  <a:gd name="T52" fmla="*/ 0 h 84"/>
                  <a:gd name="T53" fmla="*/ 5 w 5"/>
                  <a:gd name="T54" fmla="*/ 84 h 8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" h="84">
                    <a:moveTo>
                      <a:pt x="3" y="83"/>
                    </a:moveTo>
                    <a:lnTo>
                      <a:pt x="2" y="72"/>
                    </a:lnTo>
                    <a:lnTo>
                      <a:pt x="3" y="60"/>
                    </a:lnTo>
                    <a:lnTo>
                      <a:pt x="1" y="50"/>
                    </a:lnTo>
                    <a:lnTo>
                      <a:pt x="2" y="38"/>
                    </a:lnTo>
                    <a:lnTo>
                      <a:pt x="1" y="26"/>
                    </a:lnTo>
                    <a:lnTo>
                      <a:pt x="1" y="17"/>
                    </a:lnTo>
                    <a:lnTo>
                      <a:pt x="0" y="10"/>
                    </a:lnTo>
                    <a:lnTo>
                      <a:pt x="2" y="0"/>
                    </a:lnTo>
                    <a:lnTo>
                      <a:pt x="3" y="8"/>
                    </a:lnTo>
                    <a:lnTo>
                      <a:pt x="3" y="20"/>
                    </a:lnTo>
                    <a:lnTo>
                      <a:pt x="3" y="29"/>
                    </a:lnTo>
                    <a:lnTo>
                      <a:pt x="4" y="40"/>
                    </a:lnTo>
                    <a:lnTo>
                      <a:pt x="3" y="50"/>
                    </a:lnTo>
                    <a:lnTo>
                      <a:pt x="4" y="58"/>
                    </a:lnTo>
                    <a:lnTo>
                      <a:pt x="4" y="70"/>
                    </a:lnTo>
                    <a:lnTo>
                      <a:pt x="3" y="83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33" name="Freeform 37"/>
              <p:cNvSpPr>
                <a:spLocks/>
              </p:cNvSpPr>
              <p:nvPr/>
            </p:nvSpPr>
            <p:spPr bwMode="auto">
              <a:xfrm>
                <a:off x="6026" y="3807"/>
                <a:ext cx="4" cy="91"/>
              </a:xfrm>
              <a:custGeom>
                <a:avLst/>
                <a:gdLst>
                  <a:gd name="T0" fmla="*/ 1 w 4"/>
                  <a:gd name="T1" fmla="*/ 90 h 91"/>
                  <a:gd name="T2" fmla="*/ 2 w 4"/>
                  <a:gd name="T3" fmla="*/ 82 h 91"/>
                  <a:gd name="T4" fmla="*/ 0 w 4"/>
                  <a:gd name="T5" fmla="*/ 69 h 91"/>
                  <a:gd name="T6" fmla="*/ 1 w 4"/>
                  <a:gd name="T7" fmla="*/ 61 h 91"/>
                  <a:gd name="T8" fmla="*/ 0 w 4"/>
                  <a:gd name="T9" fmla="*/ 50 h 91"/>
                  <a:gd name="T10" fmla="*/ 0 w 4"/>
                  <a:gd name="T11" fmla="*/ 39 h 91"/>
                  <a:gd name="T12" fmla="*/ 2 w 4"/>
                  <a:gd name="T13" fmla="*/ 31 h 91"/>
                  <a:gd name="T14" fmla="*/ 1 w 4"/>
                  <a:gd name="T15" fmla="*/ 21 h 91"/>
                  <a:gd name="T16" fmla="*/ 0 w 4"/>
                  <a:gd name="T17" fmla="*/ 11 h 91"/>
                  <a:gd name="T18" fmla="*/ 2 w 4"/>
                  <a:gd name="T19" fmla="*/ 0 h 91"/>
                  <a:gd name="T20" fmla="*/ 2 w 4"/>
                  <a:gd name="T21" fmla="*/ 15 h 91"/>
                  <a:gd name="T22" fmla="*/ 3 w 4"/>
                  <a:gd name="T23" fmla="*/ 26 h 91"/>
                  <a:gd name="T24" fmla="*/ 3 w 4"/>
                  <a:gd name="T25" fmla="*/ 38 h 91"/>
                  <a:gd name="T26" fmla="*/ 1 w 4"/>
                  <a:gd name="T27" fmla="*/ 44 h 91"/>
                  <a:gd name="T28" fmla="*/ 1 w 4"/>
                  <a:gd name="T29" fmla="*/ 56 h 91"/>
                  <a:gd name="T30" fmla="*/ 2 w 4"/>
                  <a:gd name="T31" fmla="*/ 69 h 91"/>
                  <a:gd name="T32" fmla="*/ 1 w 4"/>
                  <a:gd name="T33" fmla="*/ 90 h 9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"/>
                  <a:gd name="T52" fmla="*/ 0 h 91"/>
                  <a:gd name="T53" fmla="*/ 4 w 4"/>
                  <a:gd name="T54" fmla="*/ 91 h 9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" h="91">
                    <a:moveTo>
                      <a:pt x="1" y="90"/>
                    </a:moveTo>
                    <a:lnTo>
                      <a:pt x="2" y="82"/>
                    </a:lnTo>
                    <a:lnTo>
                      <a:pt x="0" y="69"/>
                    </a:lnTo>
                    <a:lnTo>
                      <a:pt x="1" y="61"/>
                    </a:lnTo>
                    <a:lnTo>
                      <a:pt x="0" y="50"/>
                    </a:lnTo>
                    <a:lnTo>
                      <a:pt x="0" y="39"/>
                    </a:lnTo>
                    <a:lnTo>
                      <a:pt x="2" y="31"/>
                    </a:lnTo>
                    <a:lnTo>
                      <a:pt x="1" y="21"/>
                    </a:lnTo>
                    <a:lnTo>
                      <a:pt x="0" y="11"/>
                    </a:lnTo>
                    <a:lnTo>
                      <a:pt x="2" y="0"/>
                    </a:lnTo>
                    <a:lnTo>
                      <a:pt x="2" y="15"/>
                    </a:lnTo>
                    <a:lnTo>
                      <a:pt x="3" y="26"/>
                    </a:lnTo>
                    <a:lnTo>
                      <a:pt x="3" y="38"/>
                    </a:lnTo>
                    <a:lnTo>
                      <a:pt x="1" y="44"/>
                    </a:lnTo>
                    <a:lnTo>
                      <a:pt x="1" y="56"/>
                    </a:lnTo>
                    <a:lnTo>
                      <a:pt x="2" y="69"/>
                    </a:lnTo>
                    <a:lnTo>
                      <a:pt x="1" y="9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34" name="Freeform 38"/>
              <p:cNvSpPr>
                <a:spLocks/>
              </p:cNvSpPr>
              <p:nvPr/>
            </p:nvSpPr>
            <p:spPr bwMode="auto">
              <a:xfrm>
                <a:off x="5965" y="3790"/>
                <a:ext cx="11" cy="58"/>
              </a:xfrm>
              <a:custGeom>
                <a:avLst/>
                <a:gdLst>
                  <a:gd name="T0" fmla="*/ 7 w 11"/>
                  <a:gd name="T1" fmla="*/ 57 h 58"/>
                  <a:gd name="T2" fmla="*/ 5 w 11"/>
                  <a:gd name="T3" fmla="*/ 48 h 58"/>
                  <a:gd name="T4" fmla="*/ 5 w 11"/>
                  <a:gd name="T5" fmla="*/ 41 h 58"/>
                  <a:gd name="T6" fmla="*/ 0 w 11"/>
                  <a:gd name="T7" fmla="*/ 31 h 58"/>
                  <a:gd name="T8" fmla="*/ 2 w 11"/>
                  <a:gd name="T9" fmla="*/ 20 h 58"/>
                  <a:gd name="T10" fmla="*/ 1 w 11"/>
                  <a:gd name="T11" fmla="*/ 12 h 58"/>
                  <a:gd name="T12" fmla="*/ 2 w 11"/>
                  <a:gd name="T13" fmla="*/ 4 h 58"/>
                  <a:gd name="T14" fmla="*/ 9 w 11"/>
                  <a:gd name="T15" fmla="*/ 0 h 58"/>
                  <a:gd name="T16" fmla="*/ 10 w 11"/>
                  <a:gd name="T17" fmla="*/ 7 h 58"/>
                  <a:gd name="T18" fmla="*/ 9 w 11"/>
                  <a:gd name="T19" fmla="*/ 13 h 58"/>
                  <a:gd name="T20" fmla="*/ 10 w 11"/>
                  <a:gd name="T21" fmla="*/ 19 h 58"/>
                  <a:gd name="T22" fmla="*/ 8 w 11"/>
                  <a:gd name="T23" fmla="*/ 30 h 58"/>
                  <a:gd name="T24" fmla="*/ 10 w 11"/>
                  <a:gd name="T25" fmla="*/ 33 h 58"/>
                  <a:gd name="T26" fmla="*/ 8 w 11"/>
                  <a:gd name="T27" fmla="*/ 44 h 58"/>
                  <a:gd name="T28" fmla="*/ 7 w 11"/>
                  <a:gd name="T29" fmla="*/ 57 h 5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1"/>
                  <a:gd name="T46" fmla="*/ 0 h 58"/>
                  <a:gd name="T47" fmla="*/ 11 w 11"/>
                  <a:gd name="T48" fmla="*/ 58 h 5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1" h="58">
                    <a:moveTo>
                      <a:pt x="7" y="57"/>
                    </a:moveTo>
                    <a:lnTo>
                      <a:pt x="5" y="48"/>
                    </a:lnTo>
                    <a:lnTo>
                      <a:pt x="5" y="41"/>
                    </a:lnTo>
                    <a:lnTo>
                      <a:pt x="0" y="31"/>
                    </a:lnTo>
                    <a:lnTo>
                      <a:pt x="2" y="20"/>
                    </a:lnTo>
                    <a:lnTo>
                      <a:pt x="1" y="12"/>
                    </a:lnTo>
                    <a:lnTo>
                      <a:pt x="2" y="4"/>
                    </a:lnTo>
                    <a:lnTo>
                      <a:pt x="9" y="0"/>
                    </a:lnTo>
                    <a:lnTo>
                      <a:pt x="10" y="7"/>
                    </a:lnTo>
                    <a:lnTo>
                      <a:pt x="9" y="13"/>
                    </a:lnTo>
                    <a:lnTo>
                      <a:pt x="10" y="19"/>
                    </a:lnTo>
                    <a:lnTo>
                      <a:pt x="8" y="30"/>
                    </a:lnTo>
                    <a:lnTo>
                      <a:pt x="10" y="33"/>
                    </a:lnTo>
                    <a:lnTo>
                      <a:pt x="8" y="44"/>
                    </a:lnTo>
                    <a:lnTo>
                      <a:pt x="7" y="57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35" name="Freeform 39"/>
              <p:cNvSpPr>
                <a:spLocks/>
              </p:cNvSpPr>
              <p:nvPr/>
            </p:nvSpPr>
            <p:spPr bwMode="auto">
              <a:xfrm>
                <a:off x="5942" y="3794"/>
                <a:ext cx="8" cy="64"/>
              </a:xfrm>
              <a:custGeom>
                <a:avLst/>
                <a:gdLst>
                  <a:gd name="T0" fmla="*/ 3 w 8"/>
                  <a:gd name="T1" fmla="*/ 63 h 64"/>
                  <a:gd name="T2" fmla="*/ 1 w 8"/>
                  <a:gd name="T3" fmla="*/ 54 h 64"/>
                  <a:gd name="T4" fmla="*/ 2 w 8"/>
                  <a:gd name="T5" fmla="*/ 44 h 64"/>
                  <a:gd name="T6" fmla="*/ 0 w 8"/>
                  <a:gd name="T7" fmla="*/ 37 h 64"/>
                  <a:gd name="T8" fmla="*/ 2 w 8"/>
                  <a:gd name="T9" fmla="*/ 30 h 64"/>
                  <a:gd name="T10" fmla="*/ 0 w 8"/>
                  <a:gd name="T11" fmla="*/ 21 h 64"/>
                  <a:gd name="T12" fmla="*/ 0 w 8"/>
                  <a:gd name="T13" fmla="*/ 14 h 64"/>
                  <a:gd name="T14" fmla="*/ 0 w 8"/>
                  <a:gd name="T15" fmla="*/ 6 h 64"/>
                  <a:gd name="T16" fmla="*/ 1 w 8"/>
                  <a:gd name="T17" fmla="*/ 0 h 64"/>
                  <a:gd name="T18" fmla="*/ 5 w 8"/>
                  <a:gd name="T19" fmla="*/ 10 h 64"/>
                  <a:gd name="T20" fmla="*/ 7 w 8"/>
                  <a:gd name="T21" fmla="*/ 19 h 64"/>
                  <a:gd name="T22" fmla="*/ 6 w 8"/>
                  <a:gd name="T23" fmla="*/ 30 h 64"/>
                  <a:gd name="T24" fmla="*/ 7 w 8"/>
                  <a:gd name="T25" fmla="*/ 38 h 64"/>
                  <a:gd name="T26" fmla="*/ 6 w 8"/>
                  <a:gd name="T27" fmla="*/ 45 h 64"/>
                  <a:gd name="T28" fmla="*/ 5 w 8"/>
                  <a:gd name="T29" fmla="*/ 56 h 64"/>
                  <a:gd name="T30" fmla="*/ 3 w 8"/>
                  <a:gd name="T31" fmla="*/ 63 h 6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8"/>
                  <a:gd name="T49" fmla="*/ 0 h 64"/>
                  <a:gd name="T50" fmla="*/ 8 w 8"/>
                  <a:gd name="T51" fmla="*/ 64 h 6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8" h="64">
                    <a:moveTo>
                      <a:pt x="3" y="63"/>
                    </a:moveTo>
                    <a:lnTo>
                      <a:pt x="1" y="54"/>
                    </a:lnTo>
                    <a:lnTo>
                      <a:pt x="2" y="44"/>
                    </a:lnTo>
                    <a:lnTo>
                      <a:pt x="0" y="37"/>
                    </a:lnTo>
                    <a:lnTo>
                      <a:pt x="2" y="30"/>
                    </a:lnTo>
                    <a:lnTo>
                      <a:pt x="0" y="21"/>
                    </a:lnTo>
                    <a:lnTo>
                      <a:pt x="0" y="14"/>
                    </a:lnTo>
                    <a:lnTo>
                      <a:pt x="0" y="6"/>
                    </a:lnTo>
                    <a:lnTo>
                      <a:pt x="1" y="0"/>
                    </a:lnTo>
                    <a:lnTo>
                      <a:pt x="5" y="10"/>
                    </a:lnTo>
                    <a:lnTo>
                      <a:pt x="7" y="19"/>
                    </a:lnTo>
                    <a:lnTo>
                      <a:pt x="6" y="30"/>
                    </a:lnTo>
                    <a:lnTo>
                      <a:pt x="7" y="38"/>
                    </a:lnTo>
                    <a:lnTo>
                      <a:pt x="6" y="45"/>
                    </a:lnTo>
                    <a:lnTo>
                      <a:pt x="5" y="56"/>
                    </a:lnTo>
                    <a:lnTo>
                      <a:pt x="3" y="63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36" name="Freeform 40"/>
              <p:cNvSpPr>
                <a:spLocks/>
              </p:cNvSpPr>
              <p:nvPr/>
            </p:nvSpPr>
            <p:spPr bwMode="auto">
              <a:xfrm>
                <a:off x="5927" y="3760"/>
                <a:ext cx="13" cy="100"/>
              </a:xfrm>
              <a:custGeom>
                <a:avLst/>
                <a:gdLst>
                  <a:gd name="T0" fmla="*/ 7 w 13"/>
                  <a:gd name="T1" fmla="*/ 99 h 100"/>
                  <a:gd name="T2" fmla="*/ 6 w 13"/>
                  <a:gd name="T3" fmla="*/ 93 h 100"/>
                  <a:gd name="T4" fmla="*/ 8 w 13"/>
                  <a:gd name="T5" fmla="*/ 85 h 100"/>
                  <a:gd name="T6" fmla="*/ 8 w 13"/>
                  <a:gd name="T7" fmla="*/ 77 h 100"/>
                  <a:gd name="T8" fmla="*/ 6 w 13"/>
                  <a:gd name="T9" fmla="*/ 67 h 100"/>
                  <a:gd name="T10" fmla="*/ 5 w 13"/>
                  <a:gd name="T11" fmla="*/ 57 h 100"/>
                  <a:gd name="T12" fmla="*/ 4 w 13"/>
                  <a:gd name="T13" fmla="*/ 49 h 100"/>
                  <a:gd name="T14" fmla="*/ 2 w 13"/>
                  <a:gd name="T15" fmla="*/ 45 h 100"/>
                  <a:gd name="T16" fmla="*/ 0 w 13"/>
                  <a:gd name="T17" fmla="*/ 40 h 100"/>
                  <a:gd name="T18" fmla="*/ 0 w 13"/>
                  <a:gd name="T19" fmla="*/ 32 h 100"/>
                  <a:gd name="T20" fmla="*/ 2 w 13"/>
                  <a:gd name="T21" fmla="*/ 26 h 100"/>
                  <a:gd name="T22" fmla="*/ 4 w 13"/>
                  <a:gd name="T23" fmla="*/ 17 h 100"/>
                  <a:gd name="T24" fmla="*/ 4 w 13"/>
                  <a:gd name="T25" fmla="*/ 7 h 100"/>
                  <a:gd name="T26" fmla="*/ 3 w 13"/>
                  <a:gd name="T27" fmla="*/ 0 h 100"/>
                  <a:gd name="T28" fmla="*/ 8 w 13"/>
                  <a:gd name="T29" fmla="*/ 8 h 100"/>
                  <a:gd name="T30" fmla="*/ 9 w 13"/>
                  <a:gd name="T31" fmla="*/ 16 h 100"/>
                  <a:gd name="T32" fmla="*/ 9 w 13"/>
                  <a:gd name="T33" fmla="*/ 30 h 100"/>
                  <a:gd name="T34" fmla="*/ 9 w 13"/>
                  <a:gd name="T35" fmla="*/ 36 h 100"/>
                  <a:gd name="T36" fmla="*/ 8 w 13"/>
                  <a:gd name="T37" fmla="*/ 42 h 100"/>
                  <a:gd name="T38" fmla="*/ 11 w 13"/>
                  <a:gd name="T39" fmla="*/ 48 h 100"/>
                  <a:gd name="T40" fmla="*/ 9 w 13"/>
                  <a:gd name="T41" fmla="*/ 57 h 100"/>
                  <a:gd name="T42" fmla="*/ 10 w 13"/>
                  <a:gd name="T43" fmla="*/ 61 h 100"/>
                  <a:gd name="T44" fmla="*/ 11 w 13"/>
                  <a:gd name="T45" fmla="*/ 74 h 100"/>
                  <a:gd name="T46" fmla="*/ 12 w 13"/>
                  <a:gd name="T47" fmla="*/ 81 h 100"/>
                  <a:gd name="T48" fmla="*/ 12 w 13"/>
                  <a:gd name="T49" fmla="*/ 88 h 100"/>
                  <a:gd name="T50" fmla="*/ 7 w 13"/>
                  <a:gd name="T51" fmla="*/ 99 h 10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3"/>
                  <a:gd name="T79" fmla="*/ 0 h 100"/>
                  <a:gd name="T80" fmla="*/ 13 w 13"/>
                  <a:gd name="T81" fmla="*/ 100 h 10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3" h="100">
                    <a:moveTo>
                      <a:pt x="7" y="99"/>
                    </a:moveTo>
                    <a:lnTo>
                      <a:pt x="6" y="93"/>
                    </a:lnTo>
                    <a:lnTo>
                      <a:pt x="8" y="85"/>
                    </a:lnTo>
                    <a:lnTo>
                      <a:pt x="8" y="77"/>
                    </a:lnTo>
                    <a:lnTo>
                      <a:pt x="6" y="67"/>
                    </a:lnTo>
                    <a:lnTo>
                      <a:pt x="5" y="57"/>
                    </a:lnTo>
                    <a:lnTo>
                      <a:pt x="4" y="49"/>
                    </a:lnTo>
                    <a:lnTo>
                      <a:pt x="2" y="45"/>
                    </a:lnTo>
                    <a:lnTo>
                      <a:pt x="0" y="40"/>
                    </a:lnTo>
                    <a:lnTo>
                      <a:pt x="0" y="32"/>
                    </a:lnTo>
                    <a:lnTo>
                      <a:pt x="2" y="26"/>
                    </a:lnTo>
                    <a:lnTo>
                      <a:pt x="4" y="17"/>
                    </a:lnTo>
                    <a:lnTo>
                      <a:pt x="4" y="7"/>
                    </a:lnTo>
                    <a:lnTo>
                      <a:pt x="3" y="0"/>
                    </a:lnTo>
                    <a:lnTo>
                      <a:pt x="8" y="8"/>
                    </a:lnTo>
                    <a:lnTo>
                      <a:pt x="9" y="16"/>
                    </a:lnTo>
                    <a:lnTo>
                      <a:pt x="9" y="30"/>
                    </a:lnTo>
                    <a:lnTo>
                      <a:pt x="9" y="36"/>
                    </a:lnTo>
                    <a:lnTo>
                      <a:pt x="8" y="42"/>
                    </a:lnTo>
                    <a:lnTo>
                      <a:pt x="11" y="48"/>
                    </a:lnTo>
                    <a:lnTo>
                      <a:pt x="9" y="57"/>
                    </a:lnTo>
                    <a:lnTo>
                      <a:pt x="10" y="61"/>
                    </a:lnTo>
                    <a:lnTo>
                      <a:pt x="11" y="74"/>
                    </a:lnTo>
                    <a:lnTo>
                      <a:pt x="12" y="81"/>
                    </a:lnTo>
                    <a:lnTo>
                      <a:pt x="12" y="88"/>
                    </a:lnTo>
                    <a:lnTo>
                      <a:pt x="7" y="99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37" name="Freeform 41"/>
              <p:cNvSpPr>
                <a:spLocks/>
              </p:cNvSpPr>
              <p:nvPr/>
            </p:nvSpPr>
            <p:spPr bwMode="auto">
              <a:xfrm>
                <a:off x="5937" y="3749"/>
                <a:ext cx="24" cy="92"/>
              </a:xfrm>
              <a:custGeom>
                <a:avLst/>
                <a:gdLst>
                  <a:gd name="T0" fmla="*/ 16 w 24"/>
                  <a:gd name="T1" fmla="*/ 91 h 92"/>
                  <a:gd name="T2" fmla="*/ 14 w 24"/>
                  <a:gd name="T3" fmla="*/ 81 h 92"/>
                  <a:gd name="T4" fmla="*/ 15 w 24"/>
                  <a:gd name="T5" fmla="*/ 72 h 92"/>
                  <a:gd name="T6" fmla="*/ 16 w 24"/>
                  <a:gd name="T7" fmla="*/ 64 h 92"/>
                  <a:gd name="T8" fmla="*/ 15 w 24"/>
                  <a:gd name="T9" fmla="*/ 57 h 92"/>
                  <a:gd name="T10" fmla="*/ 14 w 24"/>
                  <a:gd name="T11" fmla="*/ 42 h 92"/>
                  <a:gd name="T12" fmla="*/ 12 w 24"/>
                  <a:gd name="T13" fmla="*/ 36 h 92"/>
                  <a:gd name="T14" fmla="*/ 9 w 24"/>
                  <a:gd name="T15" fmla="*/ 27 h 92"/>
                  <a:gd name="T16" fmla="*/ 5 w 24"/>
                  <a:gd name="T17" fmla="*/ 22 h 92"/>
                  <a:gd name="T18" fmla="*/ 5 w 24"/>
                  <a:gd name="T19" fmla="*/ 15 h 92"/>
                  <a:gd name="T20" fmla="*/ 3 w 24"/>
                  <a:gd name="T21" fmla="*/ 8 h 92"/>
                  <a:gd name="T22" fmla="*/ 0 w 24"/>
                  <a:gd name="T23" fmla="*/ 0 h 92"/>
                  <a:gd name="T24" fmla="*/ 9 w 24"/>
                  <a:gd name="T25" fmla="*/ 9 h 92"/>
                  <a:gd name="T26" fmla="*/ 12 w 24"/>
                  <a:gd name="T27" fmla="*/ 19 h 92"/>
                  <a:gd name="T28" fmla="*/ 18 w 24"/>
                  <a:gd name="T29" fmla="*/ 33 h 92"/>
                  <a:gd name="T30" fmla="*/ 22 w 24"/>
                  <a:gd name="T31" fmla="*/ 45 h 92"/>
                  <a:gd name="T32" fmla="*/ 22 w 24"/>
                  <a:gd name="T33" fmla="*/ 61 h 92"/>
                  <a:gd name="T34" fmla="*/ 23 w 24"/>
                  <a:gd name="T35" fmla="*/ 74 h 92"/>
                  <a:gd name="T36" fmla="*/ 19 w 24"/>
                  <a:gd name="T37" fmla="*/ 81 h 92"/>
                  <a:gd name="T38" fmla="*/ 16 w 24"/>
                  <a:gd name="T39" fmla="*/ 91 h 9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4"/>
                  <a:gd name="T61" fmla="*/ 0 h 92"/>
                  <a:gd name="T62" fmla="*/ 24 w 24"/>
                  <a:gd name="T63" fmla="*/ 92 h 92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4" h="92">
                    <a:moveTo>
                      <a:pt x="16" y="91"/>
                    </a:moveTo>
                    <a:lnTo>
                      <a:pt x="14" y="81"/>
                    </a:lnTo>
                    <a:lnTo>
                      <a:pt x="15" y="72"/>
                    </a:lnTo>
                    <a:lnTo>
                      <a:pt x="16" y="64"/>
                    </a:lnTo>
                    <a:lnTo>
                      <a:pt x="15" y="57"/>
                    </a:lnTo>
                    <a:lnTo>
                      <a:pt x="14" y="42"/>
                    </a:lnTo>
                    <a:lnTo>
                      <a:pt x="12" y="36"/>
                    </a:lnTo>
                    <a:lnTo>
                      <a:pt x="9" y="27"/>
                    </a:lnTo>
                    <a:lnTo>
                      <a:pt x="5" y="22"/>
                    </a:lnTo>
                    <a:lnTo>
                      <a:pt x="5" y="15"/>
                    </a:lnTo>
                    <a:lnTo>
                      <a:pt x="3" y="8"/>
                    </a:lnTo>
                    <a:lnTo>
                      <a:pt x="0" y="0"/>
                    </a:lnTo>
                    <a:lnTo>
                      <a:pt x="9" y="9"/>
                    </a:lnTo>
                    <a:lnTo>
                      <a:pt x="12" y="19"/>
                    </a:lnTo>
                    <a:lnTo>
                      <a:pt x="18" y="33"/>
                    </a:lnTo>
                    <a:lnTo>
                      <a:pt x="22" y="45"/>
                    </a:lnTo>
                    <a:lnTo>
                      <a:pt x="22" y="61"/>
                    </a:lnTo>
                    <a:lnTo>
                      <a:pt x="23" y="74"/>
                    </a:lnTo>
                    <a:lnTo>
                      <a:pt x="19" y="81"/>
                    </a:lnTo>
                    <a:lnTo>
                      <a:pt x="16" y="91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38" name="Freeform 42"/>
              <p:cNvSpPr>
                <a:spLocks/>
              </p:cNvSpPr>
              <p:nvPr/>
            </p:nvSpPr>
            <p:spPr bwMode="auto">
              <a:xfrm>
                <a:off x="5939" y="3772"/>
                <a:ext cx="10" cy="27"/>
              </a:xfrm>
              <a:custGeom>
                <a:avLst/>
                <a:gdLst>
                  <a:gd name="T0" fmla="*/ 0 w 10"/>
                  <a:gd name="T1" fmla="*/ 0 h 27"/>
                  <a:gd name="T2" fmla="*/ 0 w 10"/>
                  <a:gd name="T3" fmla="*/ 10 h 27"/>
                  <a:gd name="T4" fmla="*/ 2 w 10"/>
                  <a:gd name="T5" fmla="*/ 15 h 27"/>
                  <a:gd name="T6" fmla="*/ 7 w 10"/>
                  <a:gd name="T7" fmla="*/ 21 h 27"/>
                  <a:gd name="T8" fmla="*/ 9 w 10"/>
                  <a:gd name="T9" fmla="*/ 26 h 27"/>
                  <a:gd name="T10" fmla="*/ 9 w 10"/>
                  <a:gd name="T11" fmla="*/ 18 h 27"/>
                  <a:gd name="T12" fmla="*/ 5 w 10"/>
                  <a:gd name="T13" fmla="*/ 14 h 27"/>
                  <a:gd name="T14" fmla="*/ 3 w 10"/>
                  <a:gd name="T15" fmla="*/ 7 h 27"/>
                  <a:gd name="T16" fmla="*/ 0 w 10"/>
                  <a:gd name="T17" fmla="*/ 0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27"/>
                  <a:gd name="T29" fmla="*/ 10 w 10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27">
                    <a:moveTo>
                      <a:pt x="0" y="0"/>
                    </a:moveTo>
                    <a:lnTo>
                      <a:pt x="0" y="10"/>
                    </a:lnTo>
                    <a:lnTo>
                      <a:pt x="2" y="15"/>
                    </a:lnTo>
                    <a:lnTo>
                      <a:pt x="7" y="21"/>
                    </a:lnTo>
                    <a:lnTo>
                      <a:pt x="9" y="26"/>
                    </a:lnTo>
                    <a:lnTo>
                      <a:pt x="9" y="18"/>
                    </a:lnTo>
                    <a:lnTo>
                      <a:pt x="5" y="14"/>
                    </a:lnTo>
                    <a:lnTo>
                      <a:pt x="3" y="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39" name="Freeform 43"/>
              <p:cNvSpPr>
                <a:spLocks/>
              </p:cNvSpPr>
              <p:nvPr/>
            </p:nvSpPr>
            <p:spPr bwMode="auto">
              <a:xfrm>
                <a:off x="5987" y="3806"/>
                <a:ext cx="6" cy="62"/>
              </a:xfrm>
              <a:custGeom>
                <a:avLst/>
                <a:gdLst>
                  <a:gd name="T0" fmla="*/ 2 w 6"/>
                  <a:gd name="T1" fmla="*/ 61 h 62"/>
                  <a:gd name="T2" fmla="*/ 4 w 6"/>
                  <a:gd name="T3" fmla="*/ 47 h 62"/>
                  <a:gd name="T4" fmla="*/ 2 w 6"/>
                  <a:gd name="T5" fmla="*/ 36 h 62"/>
                  <a:gd name="T6" fmla="*/ 2 w 6"/>
                  <a:gd name="T7" fmla="*/ 29 h 62"/>
                  <a:gd name="T8" fmla="*/ 1 w 6"/>
                  <a:gd name="T9" fmla="*/ 19 h 62"/>
                  <a:gd name="T10" fmla="*/ 2 w 6"/>
                  <a:gd name="T11" fmla="*/ 9 h 62"/>
                  <a:gd name="T12" fmla="*/ 0 w 6"/>
                  <a:gd name="T13" fmla="*/ 0 h 62"/>
                  <a:gd name="T14" fmla="*/ 4 w 6"/>
                  <a:gd name="T15" fmla="*/ 10 h 62"/>
                  <a:gd name="T16" fmla="*/ 4 w 6"/>
                  <a:gd name="T17" fmla="*/ 20 h 62"/>
                  <a:gd name="T18" fmla="*/ 5 w 6"/>
                  <a:gd name="T19" fmla="*/ 31 h 62"/>
                  <a:gd name="T20" fmla="*/ 5 w 6"/>
                  <a:gd name="T21" fmla="*/ 40 h 62"/>
                  <a:gd name="T22" fmla="*/ 5 w 6"/>
                  <a:gd name="T23" fmla="*/ 47 h 62"/>
                  <a:gd name="T24" fmla="*/ 2 w 6"/>
                  <a:gd name="T25" fmla="*/ 61 h 6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"/>
                  <a:gd name="T40" fmla="*/ 0 h 62"/>
                  <a:gd name="T41" fmla="*/ 6 w 6"/>
                  <a:gd name="T42" fmla="*/ 62 h 6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" h="62">
                    <a:moveTo>
                      <a:pt x="2" y="61"/>
                    </a:moveTo>
                    <a:lnTo>
                      <a:pt x="4" y="47"/>
                    </a:lnTo>
                    <a:lnTo>
                      <a:pt x="2" y="36"/>
                    </a:lnTo>
                    <a:lnTo>
                      <a:pt x="2" y="29"/>
                    </a:lnTo>
                    <a:lnTo>
                      <a:pt x="1" y="19"/>
                    </a:lnTo>
                    <a:lnTo>
                      <a:pt x="2" y="9"/>
                    </a:lnTo>
                    <a:lnTo>
                      <a:pt x="0" y="0"/>
                    </a:lnTo>
                    <a:lnTo>
                      <a:pt x="4" y="10"/>
                    </a:lnTo>
                    <a:lnTo>
                      <a:pt x="4" y="20"/>
                    </a:lnTo>
                    <a:lnTo>
                      <a:pt x="5" y="31"/>
                    </a:lnTo>
                    <a:lnTo>
                      <a:pt x="5" y="40"/>
                    </a:lnTo>
                    <a:lnTo>
                      <a:pt x="5" y="47"/>
                    </a:lnTo>
                    <a:lnTo>
                      <a:pt x="2" y="61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40" name="Freeform 44"/>
              <p:cNvSpPr>
                <a:spLocks/>
              </p:cNvSpPr>
              <p:nvPr/>
            </p:nvSpPr>
            <p:spPr bwMode="auto">
              <a:xfrm>
                <a:off x="6002" y="3760"/>
                <a:ext cx="17" cy="89"/>
              </a:xfrm>
              <a:custGeom>
                <a:avLst/>
                <a:gdLst>
                  <a:gd name="T0" fmla="*/ 15 w 17"/>
                  <a:gd name="T1" fmla="*/ 88 h 89"/>
                  <a:gd name="T2" fmla="*/ 12 w 17"/>
                  <a:gd name="T3" fmla="*/ 79 h 89"/>
                  <a:gd name="T4" fmla="*/ 12 w 17"/>
                  <a:gd name="T5" fmla="*/ 67 h 89"/>
                  <a:gd name="T6" fmla="*/ 13 w 17"/>
                  <a:gd name="T7" fmla="*/ 56 h 89"/>
                  <a:gd name="T8" fmla="*/ 11 w 17"/>
                  <a:gd name="T9" fmla="*/ 51 h 89"/>
                  <a:gd name="T10" fmla="*/ 11 w 17"/>
                  <a:gd name="T11" fmla="*/ 35 h 89"/>
                  <a:gd name="T12" fmla="*/ 9 w 17"/>
                  <a:gd name="T13" fmla="*/ 25 h 89"/>
                  <a:gd name="T14" fmla="*/ 8 w 17"/>
                  <a:gd name="T15" fmla="*/ 15 h 89"/>
                  <a:gd name="T16" fmla="*/ 3 w 17"/>
                  <a:gd name="T17" fmla="*/ 9 h 89"/>
                  <a:gd name="T18" fmla="*/ 0 w 17"/>
                  <a:gd name="T19" fmla="*/ 0 h 89"/>
                  <a:gd name="T20" fmla="*/ 5 w 17"/>
                  <a:gd name="T21" fmla="*/ 5 h 89"/>
                  <a:gd name="T22" fmla="*/ 11 w 17"/>
                  <a:gd name="T23" fmla="*/ 16 h 89"/>
                  <a:gd name="T24" fmla="*/ 14 w 17"/>
                  <a:gd name="T25" fmla="*/ 30 h 89"/>
                  <a:gd name="T26" fmla="*/ 16 w 17"/>
                  <a:gd name="T27" fmla="*/ 45 h 89"/>
                  <a:gd name="T28" fmla="*/ 15 w 17"/>
                  <a:gd name="T29" fmla="*/ 59 h 89"/>
                  <a:gd name="T30" fmla="*/ 16 w 17"/>
                  <a:gd name="T31" fmla="*/ 72 h 89"/>
                  <a:gd name="T32" fmla="*/ 15 w 17"/>
                  <a:gd name="T33" fmla="*/ 88 h 8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7"/>
                  <a:gd name="T52" fmla="*/ 0 h 89"/>
                  <a:gd name="T53" fmla="*/ 17 w 17"/>
                  <a:gd name="T54" fmla="*/ 89 h 8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7" h="89">
                    <a:moveTo>
                      <a:pt x="15" y="88"/>
                    </a:moveTo>
                    <a:lnTo>
                      <a:pt x="12" y="79"/>
                    </a:lnTo>
                    <a:lnTo>
                      <a:pt x="12" y="67"/>
                    </a:lnTo>
                    <a:lnTo>
                      <a:pt x="13" y="56"/>
                    </a:lnTo>
                    <a:lnTo>
                      <a:pt x="11" y="51"/>
                    </a:lnTo>
                    <a:lnTo>
                      <a:pt x="11" y="35"/>
                    </a:lnTo>
                    <a:lnTo>
                      <a:pt x="9" y="25"/>
                    </a:lnTo>
                    <a:lnTo>
                      <a:pt x="8" y="15"/>
                    </a:lnTo>
                    <a:lnTo>
                      <a:pt x="3" y="9"/>
                    </a:lnTo>
                    <a:lnTo>
                      <a:pt x="0" y="0"/>
                    </a:lnTo>
                    <a:lnTo>
                      <a:pt x="5" y="5"/>
                    </a:lnTo>
                    <a:lnTo>
                      <a:pt x="11" y="16"/>
                    </a:lnTo>
                    <a:lnTo>
                      <a:pt x="14" y="30"/>
                    </a:lnTo>
                    <a:lnTo>
                      <a:pt x="16" y="45"/>
                    </a:lnTo>
                    <a:lnTo>
                      <a:pt x="15" y="59"/>
                    </a:lnTo>
                    <a:lnTo>
                      <a:pt x="16" y="72"/>
                    </a:lnTo>
                    <a:lnTo>
                      <a:pt x="15" y="88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41" name="Freeform 45"/>
              <p:cNvSpPr>
                <a:spLocks/>
              </p:cNvSpPr>
              <p:nvPr/>
            </p:nvSpPr>
            <p:spPr bwMode="auto">
              <a:xfrm>
                <a:off x="6006" y="3695"/>
                <a:ext cx="24" cy="105"/>
              </a:xfrm>
              <a:custGeom>
                <a:avLst/>
                <a:gdLst>
                  <a:gd name="T0" fmla="*/ 19 w 24"/>
                  <a:gd name="T1" fmla="*/ 104 h 105"/>
                  <a:gd name="T2" fmla="*/ 20 w 24"/>
                  <a:gd name="T3" fmla="*/ 91 h 105"/>
                  <a:gd name="T4" fmla="*/ 13 w 24"/>
                  <a:gd name="T5" fmla="*/ 84 h 105"/>
                  <a:gd name="T6" fmla="*/ 15 w 24"/>
                  <a:gd name="T7" fmla="*/ 74 h 105"/>
                  <a:gd name="T8" fmla="*/ 11 w 24"/>
                  <a:gd name="T9" fmla="*/ 65 h 105"/>
                  <a:gd name="T10" fmla="*/ 8 w 24"/>
                  <a:gd name="T11" fmla="*/ 55 h 105"/>
                  <a:gd name="T12" fmla="*/ 5 w 24"/>
                  <a:gd name="T13" fmla="*/ 45 h 105"/>
                  <a:gd name="T14" fmla="*/ 0 w 24"/>
                  <a:gd name="T15" fmla="*/ 36 h 105"/>
                  <a:gd name="T16" fmla="*/ 0 w 24"/>
                  <a:gd name="T17" fmla="*/ 25 h 105"/>
                  <a:gd name="T18" fmla="*/ 1 w 24"/>
                  <a:gd name="T19" fmla="*/ 13 h 105"/>
                  <a:gd name="T20" fmla="*/ 5 w 24"/>
                  <a:gd name="T21" fmla="*/ 0 h 105"/>
                  <a:gd name="T22" fmla="*/ 4 w 24"/>
                  <a:gd name="T23" fmla="*/ 15 h 105"/>
                  <a:gd name="T24" fmla="*/ 3 w 24"/>
                  <a:gd name="T25" fmla="*/ 35 h 105"/>
                  <a:gd name="T26" fmla="*/ 8 w 24"/>
                  <a:gd name="T27" fmla="*/ 41 h 105"/>
                  <a:gd name="T28" fmla="*/ 10 w 24"/>
                  <a:gd name="T29" fmla="*/ 55 h 105"/>
                  <a:gd name="T30" fmla="*/ 17 w 24"/>
                  <a:gd name="T31" fmla="*/ 65 h 105"/>
                  <a:gd name="T32" fmla="*/ 17 w 24"/>
                  <a:gd name="T33" fmla="*/ 80 h 105"/>
                  <a:gd name="T34" fmla="*/ 19 w 24"/>
                  <a:gd name="T35" fmla="*/ 88 h 105"/>
                  <a:gd name="T36" fmla="*/ 23 w 24"/>
                  <a:gd name="T37" fmla="*/ 98 h 105"/>
                  <a:gd name="T38" fmla="*/ 19 w 24"/>
                  <a:gd name="T39" fmla="*/ 104 h 10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4"/>
                  <a:gd name="T61" fmla="*/ 0 h 105"/>
                  <a:gd name="T62" fmla="*/ 24 w 24"/>
                  <a:gd name="T63" fmla="*/ 105 h 105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4" h="105">
                    <a:moveTo>
                      <a:pt x="19" y="104"/>
                    </a:moveTo>
                    <a:lnTo>
                      <a:pt x="20" y="91"/>
                    </a:lnTo>
                    <a:lnTo>
                      <a:pt x="13" y="84"/>
                    </a:lnTo>
                    <a:lnTo>
                      <a:pt x="15" y="74"/>
                    </a:lnTo>
                    <a:lnTo>
                      <a:pt x="11" y="65"/>
                    </a:lnTo>
                    <a:lnTo>
                      <a:pt x="8" y="55"/>
                    </a:lnTo>
                    <a:lnTo>
                      <a:pt x="5" y="45"/>
                    </a:lnTo>
                    <a:lnTo>
                      <a:pt x="0" y="36"/>
                    </a:lnTo>
                    <a:lnTo>
                      <a:pt x="0" y="25"/>
                    </a:lnTo>
                    <a:lnTo>
                      <a:pt x="1" y="13"/>
                    </a:lnTo>
                    <a:lnTo>
                      <a:pt x="5" y="0"/>
                    </a:lnTo>
                    <a:lnTo>
                      <a:pt x="4" y="15"/>
                    </a:lnTo>
                    <a:lnTo>
                      <a:pt x="3" y="35"/>
                    </a:lnTo>
                    <a:lnTo>
                      <a:pt x="8" y="41"/>
                    </a:lnTo>
                    <a:lnTo>
                      <a:pt x="10" y="55"/>
                    </a:lnTo>
                    <a:lnTo>
                      <a:pt x="17" y="65"/>
                    </a:lnTo>
                    <a:lnTo>
                      <a:pt x="17" y="80"/>
                    </a:lnTo>
                    <a:lnTo>
                      <a:pt x="19" y="88"/>
                    </a:lnTo>
                    <a:lnTo>
                      <a:pt x="23" y="98"/>
                    </a:lnTo>
                    <a:lnTo>
                      <a:pt x="19" y="104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42" name="Freeform 46"/>
              <p:cNvSpPr>
                <a:spLocks/>
              </p:cNvSpPr>
              <p:nvPr/>
            </p:nvSpPr>
            <p:spPr bwMode="auto">
              <a:xfrm>
                <a:off x="5986" y="3744"/>
                <a:ext cx="9" cy="63"/>
              </a:xfrm>
              <a:custGeom>
                <a:avLst/>
                <a:gdLst>
                  <a:gd name="T0" fmla="*/ 7 w 9"/>
                  <a:gd name="T1" fmla="*/ 62 h 63"/>
                  <a:gd name="T2" fmla="*/ 3 w 9"/>
                  <a:gd name="T3" fmla="*/ 51 h 63"/>
                  <a:gd name="T4" fmla="*/ 4 w 9"/>
                  <a:gd name="T5" fmla="*/ 42 h 63"/>
                  <a:gd name="T6" fmla="*/ 2 w 9"/>
                  <a:gd name="T7" fmla="*/ 26 h 63"/>
                  <a:gd name="T8" fmla="*/ 2 w 9"/>
                  <a:gd name="T9" fmla="*/ 14 h 63"/>
                  <a:gd name="T10" fmla="*/ 0 w 9"/>
                  <a:gd name="T11" fmla="*/ 0 h 63"/>
                  <a:gd name="T12" fmla="*/ 4 w 9"/>
                  <a:gd name="T13" fmla="*/ 12 h 63"/>
                  <a:gd name="T14" fmla="*/ 5 w 9"/>
                  <a:gd name="T15" fmla="*/ 25 h 63"/>
                  <a:gd name="T16" fmla="*/ 7 w 9"/>
                  <a:gd name="T17" fmla="*/ 42 h 63"/>
                  <a:gd name="T18" fmla="*/ 8 w 9"/>
                  <a:gd name="T19" fmla="*/ 54 h 63"/>
                  <a:gd name="T20" fmla="*/ 7 w 9"/>
                  <a:gd name="T21" fmla="*/ 62 h 6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"/>
                  <a:gd name="T34" fmla="*/ 0 h 63"/>
                  <a:gd name="T35" fmla="*/ 9 w 9"/>
                  <a:gd name="T36" fmla="*/ 63 h 6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" h="63">
                    <a:moveTo>
                      <a:pt x="7" y="62"/>
                    </a:moveTo>
                    <a:lnTo>
                      <a:pt x="3" y="51"/>
                    </a:lnTo>
                    <a:lnTo>
                      <a:pt x="4" y="42"/>
                    </a:lnTo>
                    <a:lnTo>
                      <a:pt x="2" y="26"/>
                    </a:lnTo>
                    <a:lnTo>
                      <a:pt x="2" y="14"/>
                    </a:lnTo>
                    <a:lnTo>
                      <a:pt x="0" y="0"/>
                    </a:lnTo>
                    <a:lnTo>
                      <a:pt x="4" y="12"/>
                    </a:lnTo>
                    <a:lnTo>
                      <a:pt x="5" y="25"/>
                    </a:lnTo>
                    <a:lnTo>
                      <a:pt x="7" y="42"/>
                    </a:lnTo>
                    <a:lnTo>
                      <a:pt x="8" y="54"/>
                    </a:lnTo>
                    <a:lnTo>
                      <a:pt x="7" y="62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43" name="Freeform 47"/>
              <p:cNvSpPr>
                <a:spLocks/>
              </p:cNvSpPr>
              <p:nvPr/>
            </p:nvSpPr>
            <p:spPr bwMode="auto">
              <a:xfrm>
                <a:off x="6000" y="3772"/>
                <a:ext cx="7" cy="32"/>
              </a:xfrm>
              <a:custGeom>
                <a:avLst/>
                <a:gdLst>
                  <a:gd name="T0" fmla="*/ 5 w 7"/>
                  <a:gd name="T1" fmla="*/ 31 h 32"/>
                  <a:gd name="T2" fmla="*/ 2 w 7"/>
                  <a:gd name="T3" fmla="*/ 19 h 32"/>
                  <a:gd name="T4" fmla="*/ 2 w 7"/>
                  <a:gd name="T5" fmla="*/ 8 h 32"/>
                  <a:gd name="T6" fmla="*/ 0 w 7"/>
                  <a:gd name="T7" fmla="*/ 0 h 32"/>
                  <a:gd name="T8" fmla="*/ 6 w 7"/>
                  <a:gd name="T9" fmla="*/ 15 h 32"/>
                  <a:gd name="T10" fmla="*/ 6 w 7"/>
                  <a:gd name="T11" fmla="*/ 26 h 32"/>
                  <a:gd name="T12" fmla="*/ 5 w 7"/>
                  <a:gd name="T13" fmla="*/ 31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32"/>
                  <a:gd name="T23" fmla="*/ 7 w 7"/>
                  <a:gd name="T24" fmla="*/ 32 h 3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32">
                    <a:moveTo>
                      <a:pt x="5" y="31"/>
                    </a:moveTo>
                    <a:lnTo>
                      <a:pt x="2" y="19"/>
                    </a:lnTo>
                    <a:lnTo>
                      <a:pt x="2" y="8"/>
                    </a:lnTo>
                    <a:lnTo>
                      <a:pt x="0" y="0"/>
                    </a:lnTo>
                    <a:lnTo>
                      <a:pt x="6" y="15"/>
                    </a:lnTo>
                    <a:lnTo>
                      <a:pt x="6" y="26"/>
                    </a:lnTo>
                    <a:lnTo>
                      <a:pt x="5" y="31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44" name="Freeform 48"/>
              <p:cNvSpPr>
                <a:spLocks/>
              </p:cNvSpPr>
              <p:nvPr/>
            </p:nvSpPr>
            <p:spPr bwMode="auto">
              <a:xfrm>
                <a:off x="5971" y="3744"/>
                <a:ext cx="10" cy="67"/>
              </a:xfrm>
              <a:custGeom>
                <a:avLst/>
                <a:gdLst>
                  <a:gd name="T0" fmla="*/ 8 w 10"/>
                  <a:gd name="T1" fmla="*/ 66 h 67"/>
                  <a:gd name="T2" fmla="*/ 8 w 10"/>
                  <a:gd name="T3" fmla="*/ 55 h 67"/>
                  <a:gd name="T4" fmla="*/ 6 w 10"/>
                  <a:gd name="T5" fmla="*/ 46 h 67"/>
                  <a:gd name="T6" fmla="*/ 6 w 10"/>
                  <a:gd name="T7" fmla="*/ 36 h 67"/>
                  <a:gd name="T8" fmla="*/ 2 w 10"/>
                  <a:gd name="T9" fmla="*/ 30 h 67"/>
                  <a:gd name="T10" fmla="*/ 0 w 10"/>
                  <a:gd name="T11" fmla="*/ 14 h 67"/>
                  <a:gd name="T12" fmla="*/ 0 w 10"/>
                  <a:gd name="T13" fmla="*/ 0 h 67"/>
                  <a:gd name="T14" fmla="*/ 4 w 10"/>
                  <a:gd name="T15" fmla="*/ 18 h 67"/>
                  <a:gd name="T16" fmla="*/ 5 w 10"/>
                  <a:gd name="T17" fmla="*/ 32 h 67"/>
                  <a:gd name="T18" fmla="*/ 9 w 10"/>
                  <a:gd name="T19" fmla="*/ 39 h 67"/>
                  <a:gd name="T20" fmla="*/ 9 w 10"/>
                  <a:gd name="T21" fmla="*/ 51 h 67"/>
                  <a:gd name="T22" fmla="*/ 8 w 10"/>
                  <a:gd name="T23" fmla="*/ 66 h 6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"/>
                  <a:gd name="T37" fmla="*/ 0 h 67"/>
                  <a:gd name="T38" fmla="*/ 10 w 10"/>
                  <a:gd name="T39" fmla="*/ 67 h 6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" h="67">
                    <a:moveTo>
                      <a:pt x="8" y="66"/>
                    </a:moveTo>
                    <a:lnTo>
                      <a:pt x="8" y="55"/>
                    </a:lnTo>
                    <a:lnTo>
                      <a:pt x="6" y="46"/>
                    </a:lnTo>
                    <a:lnTo>
                      <a:pt x="6" y="36"/>
                    </a:lnTo>
                    <a:lnTo>
                      <a:pt x="2" y="30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4" y="18"/>
                    </a:lnTo>
                    <a:lnTo>
                      <a:pt x="5" y="32"/>
                    </a:lnTo>
                    <a:lnTo>
                      <a:pt x="9" y="39"/>
                    </a:lnTo>
                    <a:lnTo>
                      <a:pt x="9" y="51"/>
                    </a:lnTo>
                    <a:lnTo>
                      <a:pt x="8" y="66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45" name="Freeform 49"/>
              <p:cNvSpPr>
                <a:spLocks/>
              </p:cNvSpPr>
              <p:nvPr/>
            </p:nvSpPr>
            <p:spPr bwMode="auto">
              <a:xfrm>
                <a:off x="5919" y="3712"/>
                <a:ext cx="48" cy="79"/>
              </a:xfrm>
              <a:custGeom>
                <a:avLst/>
                <a:gdLst>
                  <a:gd name="T0" fmla="*/ 44 w 48"/>
                  <a:gd name="T1" fmla="*/ 78 h 79"/>
                  <a:gd name="T2" fmla="*/ 40 w 48"/>
                  <a:gd name="T3" fmla="*/ 68 h 79"/>
                  <a:gd name="T4" fmla="*/ 39 w 48"/>
                  <a:gd name="T5" fmla="*/ 58 h 79"/>
                  <a:gd name="T6" fmla="*/ 36 w 48"/>
                  <a:gd name="T7" fmla="*/ 53 h 79"/>
                  <a:gd name="T8" fmla="*/ 35 w 48"/>
                  <a:gd name="T9" fmla="*/ 41 h 79"/>
                  <a:gd name="T10" fmla="*/ 27 w 48"/>
                  <a:gd name="T11" fmla="*/ 35 h 79"/>
                  <a:gd name="T12" fmla="*/ 20 w 48"/>
                  <a:gd name="T13" fmla="*/ 24 h 79"/>
                  <a:gd name="T14" fmla="*/ 16 w 48"/>
                  <a:gd name="T15" fmla="*/ 18 h 79"/>
                  <a:gd name="T16" fmla="*/ 7 w 48"/>
                  <a:gd name="T17" fmla="*/ 5 h 79"/>
                  <a:gd name="T18" fmla="*/ 0 w 48"/>
                  <a:gd name="T19" fmla="*/ 0 h 79"/>
                  <a:gd name="T20" fmla="*/ 12 w 48"/>
                  <a:gd name="T21" fmla="*/ 2 h 79"/>
                  <a:gd name="T22" fmla="*/ 26 w 48"/>
                  <a:gd name="T23" fmla="*/ 13 h 79"/>
                  <a:gd name="T24" fmla="*/ 31 w 48"/>
                  <a:gd name="T25" fmla="*/ 24 h 79"/>
                  <a:gd name="T26" fmla="*/ 42 w 48"/>
                  <a:gd name="T27" fmla="*/ 33 h 79"/>
                  <a:gd name="T28" fmla="*/ 44 w 48"/>
                  <a:gd name="T29" fmla="*/ 44 h 79"/>
                  <a:gd name="T30" fmla="*/ 45 w 48"/>
                  <a:gd name="T31" fmla="*/ 57 h 79"/>
                  <a:gd name="T32" fmla="*/ 47 w 48"/>
                  <a:gd name="T33" fmla="*/ 68 h 79"/>
                  <a:gd name="T34" fmla="*/ 44 w 48"/>
                  <a:gd name="T35" fmla="*/ 78 h 7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8"/>
                  <a:gd name="T55" fmla="*/ 0 h 79"/>
                  <a:gd name="T56" fmla="*/ 48 w 48"/>
                  <a:gd name="T57" fmla="*/ 79 h 7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8" h="79">
                    <a:moveTo>
                      <a:pt x="44" y="78"/>
                    </a:moveTo>
                    <a:lnTo>
                      <a:pt x="40" y="68"/>
                    </a:lnTo>
                    <a:lnTo>
                      <a:pt x="39" y="58"/>
                    </a:lnTo>
                    <a:lnTo>
                      <a:pt x="36" y="53"/>
                    </a:lnTo>
                    <a:lnTo>
                      <a:pt x="35" y="41"/>
                    </a:lnTo>
                    <a:lnTo>
                      <a:pt x="27" y="35"/>
                    </a:lnTo>
                    <a:lnTo>
                      <a:pt x="20" y="24"/>
                    </a:lnTo>
                    <a:lnTo>
                      <a:pt x="16" y="18"/>
                    </a:lnTo>
                    <a:lnTo>
                      <a:pt x="7" y="5"/>
                    </a:lnTo>
                    <a:lnTo>
                      <a:pt x="0" y="0"/>
                    </a:lnTo>
                    <a:lnTo>
                      <a:pt x="12" y="2"/>
                    </a:lnTo>
                    <a:lnTo>
                      <a:pt x="26" y="13"/>
                    </a:lnTo>
                    <a:lnTo>
                      <a:pt x="31" y="24"/>
                    </a:lnTo>
                    <a:lnTo>
                      <a:pt x="42" y="33"/>
                    </a:lnTo>
                    <a:lnTo>
                      <a:pt x="44" y="44"/>
                    </a:lnTo>
                    <a:lnTo>
                      <a:pt x="45" y="57"/>
                    </a:lnTo>
                    <a:lnTo>
                      <a:pt x="47" y="68"/>
                    </a:lnTo>
                    <a:lnTo>
                      <a:pt x="44" y="78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46" name="Freeform 50"/>
              <p:cNvSpPr>
                <a:spLocks/>
              </p:cNvSpPr>
              <p:nvPr/>
            </p:nvSpPr>
            <p:spPr bwMode="auto">
              <a:xfrm>
                <a:off x="5896" y="3703"/>
                <a:ext cx="32" cy="76"/>
              </a:xfrm>
              <a:custGeom>
                <a:avLst/>
                <a:gdLst>
                  <a:gd name="T0" fmla="*/ 29 w 32"/>
                  <a:gd name="T1" fmla="*/ 75 h 76"/>
                  <a:gd name="T2" fmla="*/ 31 w 32"/>
                  <a:gd name="T3" fmla="*/ 68 h 76"/>
                  <a:gd name="T4" fmla="*/ 31 w 32"/>
                  <a:gd name="T5" fmla="*/ 63 h 76"/>
                  <a:gd name="T6" fmla="*/ 29 w 32"/>
                  <a:gd name="T7" fmla="*/ 51 h 76"/>
                  <a:gd name="T8" fmla="*/ 25 w 32"/>
                  <a:gd name="T9" fmla="*/ 41 h 76"/>
                  <a:gd name="T10" fmla="*/ 24 w 32"/>
                  <a:gd name="T11" fmla="*/ 33 h 76"/>
                  <a:gd name="T12" fmla="*/ 20 w 32"/>
                  <a:gd name="T13" fmla="*/ 27 h 76"/>
                  <a:gd name="T14" fmla="*/ 15 w 32"/>
                  <a:gd name="T15" fmla="*/ 19 h 76"/>
                  <a:gd name="T16" fmla="*/ 15 w 32"/>
                  <a:gd name="T17" fmla="*/ 12 h 76"/>
                  <a:gd name="T18" fmla="*/ 0 w 32"/>
                  <a:gd name="T19" fmla="*/ 0 h 76"/>
                  <a:gd name="T20" fmla="*/ 8 w 32"/>
                  <a:gd name="T21" fmla="*/ 12 h 76"/>
                  <a:gd name="T22" fmla="*/ 11 w 32"/>
                  <a:gd name="T23" fmla="*/ 18 h 76"/>
                  <a:gd name="T24" fmla="*/ 15 w 32"/>
                  <a:gd name="T25" fmla="*/ 25 h 76"/>
                  <a:gd name="T26" fmla="*/ 17 w 32"/>
                  <a:gd name="T27" fmla="*/ 30 h 76"/>
                  <a:gd name="T28" fmla="*/ 20 w 32"/>
                  <a:gd name="T29" fmla="*/ 40 h 76"/>
                  <a:gd name="T30" fmla="*/ 23 w 32"/>
                  <a:gd name="T31" fmla="*/ 51 h 76"/>
                  <a:gd name="T32" fmla="*/ 27 w 32"/>
                  <a:gd name="T33" fmla="*/ 58 h 76"/>
                  <a:gd name="T34" fmla="*/ 29 w 32"/>
                  <a:gd name="T35" fmla="*/ 75 h 7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2"/>
                  <a:gd name="T55" fmla="*/ 0 h 76"/>
                  <a:gd name="T56" fmla="*/ 32 w 32"/>
                  <a:gd name="T57" fmla="*/ 76 h 7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2" h="76">
                    <a:moveTo>
                      <a:pt x="29" y="75"/>
                    </a:moveTo>
                    <a:lnTo>
                      <a:pt x="31" y="68"/>
                    </a:lnTo>
                    <a:lnTo>
                      <a:pt x="31" y="63"/>
                    </a:lnTo>
                    <a:lnTo>
                      <a:pt x="29" y="51"/>
                    </a:lnTo>
                    <a:lnTo>
                      <a:pt x="25" y="41"/>
                    </a:lnTo>
                    <a:lnTo>
                      <a:pt x="24" y="33"/>
                    </a:lnTo>
                    <a:lnTo>
                      <a:pt x="20" y="27"/>
                    </a:lnTo>
                    <a:lnTo>
                      <a:pt x="15" y="19"/>
                    </a:lnTo>
                    <a:lnTo>
                      <a:pt x="15" y="12"/>
                    </a:lnTo>
                    <a:lnTo>
                      <a:pt x="0" y="0"/>
                    </a:lnTo>
                    <a:lnTo>
                      <a:pt x="8" y="12"/>
                    </a:lnTo>
                    <a:lnTo>
                      <a:pt x="11" y="18"/>
                    </a:lnTo>
                    <a:lnTo>
                      <a:pt x="15" y="25"/>
                    </a:lnTo>
                    <a:lnTo>
                      <a:pt x="17" y="30"/>
                    </a:lnTo>
                    <a:lnTo>
                      <a:pt x="20" y="40"/>
                    </a:lnTo>
                    <a:lnTo>
                      <a:pt x="23" y="51"/>
                    </a:lnTo>
                    <a:lnTo>
                      <a:pt x="27" y="58"/>
                    </a:lnTo>
                    <a:lnTo>
                      <a:pt x="29" y="75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47" name="Freeform 51"/>
              <p:cNvSpPr>
                <a:spLocks/>
              </p:cNvSpPr>
              <p:nvPr/>
            </p:nvSpPr>
            <p:spPr bwMode="auto">
              <a:xfrm>
                <a:off x="5899" y="3700"/>
                <a:ext cx="37" cy="64"/>
              </a:xfrm>
              <a:custGeom>
                <a:avLst/>
                <a:gdLst>
                  <a:gd name="T0" fmla="*/ 36 w 37"/>
                  <a:gd name="T1" fmla="*/ 63 h 64"/>
                  <a:gd name="T2" fmla="*/ 29 w 37"/>
                  <a:gd name="T3" fmla="*/ 55 h 64"/>
                  <a:gd name="T4" fmla="*/ 26 w 37"/>
                  <a:gd name="T5" fmla="*/ 46 h 64"/>
                  <a:gd name="T6" fmla="*/ 25 w 37"/>
                  <a:gd name="T7" fmla="*/ 39 h 64"/>
                  <a:gd name="T8" fmla="*/ 23 w 37"/>
                  <a:gd name="T9" fmla="*/ 30 h 64"/>
                  <a:gd name="T10" fmla="*/ 17 w 37"/>
                  <a:gd name="T11" fmla="*/ 25 h 64"/>
                  <a:gd name="T12" fmla="*/ 14 w 37"/>
                  <a:gd name="T13" fmla="*/ 19 h 64"/>
                  <a:gd name="T14" fmla="*/ 14 w 37"/>
                  <a:gd name="T15" fmla="*/ 14 h 64"/>
                  <a:gd name="T16" fmla="*/ 8 w 37"/>
                  <a:gd name="T17" fmla="*/ 7 h 64"/>
                  <a:gd name="T18" fmla="*/ 0 w 37"/>
                  <a:gd name="T19" fmla="*/ 0 h 64"/>
                  <a:gd name="T20" fmla="*/ 9 w 37"/>
                  <a:gd name="T21" fmla="*/ 3 h 64"/>
                  <a:gd name="T22" fmla="*/ 17 w 37"/>
                  <a:gd name="T23" fmla="*/ 10 h 64"/>
                  <a:gd name="T24" fmla="*/ 22 w 37"/>
                  <a:gd name="T25" fmla="*/ 18 h 64"/>
                  <a:gd name="T26" fmla="*/ 26 w 37"/>
                  <a:gd name="T27" fmla="*/ 25 h 64"/>
                  <a:gd name="T28" fmla="*/ 31 w 37"/>
                  <a:gd name="T29" fmla="*/ 32 h 64"/>
                  <a:gd name="T30" fmla="*/ 31 w 37"/>
                  <a:gd name="T31" fmla="*/ 41 h 64"/>
                  <a:gd name="T32" fmla="*/ 32 w 37"/>
                  <a:gd name="T33" fmla="*/ 45 h 64"/>
                  <a:gd name="T34" fmla="*/ 34 w 37"/>
                  <a:gd name="T35" fmla="*/ 54 h 64"/>
                  <a:gd name="T36" fmla="*/ 36 w 37"/>
                  <a:gd name="T37" fmla="*/ 63 h 6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7"/>
                  <a:gd name="T58" fmla="*/ 0 h 64"/>
                  <a:gd name="T59" fmla="*/ 37 w 37"/>
                  <a:gd name="T60" fmla="*/ 64 h 6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7" h="64">
                    <a:moveTo>
                      <a:pt x="36" y="63"/>
                    </a:moveTo>
                    <a:lnTo>
                      <a:pt x="29" y="55"/>
                    </a:lnTo>
                    <a:lnTo>
                      <a:pt x="26" y="46"/>
                    </a:lnTo>
                    <a:lnTo>
                      <a:pt x="25" y="39"/>
                    </a:lnTo>
                    <a:lnTo>
                      <a:pt x="23" y="30"/>
                    </a:lnTo>
                    <a:lnTo>
                      <a:pt x="17" y="25"/>
                    </a:lnTo>
                    <a:lnTo>
                      <a:pt x="14" y="19"/>
                    </a:lnTo>
                    <a:lnTo>
                      <a:pt x="14" y="14"/>
                    </a:lnTo>
                    <a:lnTo>
                      <a:pt x="8" y="7"/>
                    </a:lnTo>
                    <a:lnTo>
                      <a:pt x="0" y="0"/>
                    </a:lnTo>
                    <a:lnTo>
                      <a:pt x="9" y="3"/>
                    </a:lnTo>
                    <a:lnTo>
                      <a:pt x="17" y="10"/>
                    </a:lnTo>
                    <a:lnTo>
                      <a:pt x="22" y="18"/>
                    </a:lnTo>
                    <a:lnTo>
                      <a:pt x="26" y="25"/>
                    </a:lnTo>
                    <a:lnTo>
                      <a:pt x="31" y="32"/>
                    </a:lnTo>
                    <a:lnTo>
                      <a:pt x="31" y="41"/>
                    </a:lnTo>
                    <a:lnTo>
                      <a:pt x="32" y="45"/>
                    </a:lnTo>
                    <a:lnTo>
                      <a:pt x="34" y="54"/>
                    </a:lnTo>
                    <a:lnTo>
                      <a:pt x="36" y="63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48" name="Freeform 52"/>
              <p:cNvSpPr>
                <a:spLocks/>
              </p:cNvSpPr>
              <p:nvPr/>
            </p:nvSpPr>
            <p:spPr bwMode="auto">
              <a:xfrm>
                <a:off x="5935" y="3737"/>
                <a:ext cx="15" cy="21"/>
              </a:xfrm>
              <a:custGeom>
                <a:avLst/>
                <a:gdLst>
                  <a:gd name="T0" fmla="*/ 0 w 15"/>
                  <a:gd name="T1" fmla="*/ 0 h 21"/>
                  <a:gd name="T2" fmla="*/ 2 w 15"/>
                  <a:gd name="T3" fmla="*/ 7 h 21"/>
                  <a:gd name="T4" fmla="*/ 6 w 15"/>
                  <a:gd name="T5" fmla="*/ 12 h 21"/>
                  <a:gd name="T6" fmla="*/ 12 w 15"/>
                  <a:gd name="T7" fmla="*/ 16 h 21"/>
                  <a:gd name="T8" fmla="*/ 13 w 15"/>
                  <a:gd name="T9" fmla="*/ 20 h 21"/>
                  <a:gd name="T10" fmla="*/ 14 w 15"/>
                  <a:gd name="T11" fmla="*/ 15 h 21"/>
                  <a:gd name="T12" fmla="*/ 9 w 15"/>
                  <a:gd name="T13" fmla="*/ 10 h 21"/>
                  <a:gd name="T14" fmla="*/ 3 w 15"/>
                  <a:gd name="T15" fmla="*/ 5 h 21"/>
                  <a:gd name="T16" fmla="*/ 0 w 15"/>
                  <a:gd name="T17" fmla="*/ 0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21"/>
                  <a:gd name="T29" fmla="*/ 15 w 15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21">
                    <a:moveTo>
                      <a:pt x="0" y="0"/>
                    </a:moveTo>
                    <a:lnTo>
                      <a:pt x="2" y="7"/>
                    </a:lnTo>
                    <a:lnTo>
                      <a:pt x="6" y="12"/>
                    </a:lnTo>
                    <a:lnTo>
                      <a:pt x="12" y="16"/>
                    </a:lnTo>
                    <a:lnTo>
                      <a:pt x="13" y="20"/>
                    </a:lnTo>
                    <a:lnTo>
                      <a:pt x="14" y="15"/>
                    </a:lnTo>
                    <a:lnTo>
                      <a:pt x="9" y="10"/>
                    </a:lnTo>
                    <a:lnTo>
                      <a:pt x="3" y="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49" name="Freeform 53"/>
              <p:cNvSpPr>
                <a:spLocks/>
              </p:cNvSpPr>
              <p:nvPr/>
            </p:nvSpPr>
            <p:spPr bwMode="auto">
              <a:xfrm>
                <a:off x="5993" y="3690"/>
                <a:ext cx="16" cy="70"/>
              </a:xfrm>
              <a:custGeom>
                <a:avLst/>
                <a:gdLst>
                  <a:gd name="T0" fmla="*/ 15 w 16"/>
                  <a:gd name="T1" fmla="*/ 69 h 70"/>
                  <a:gd name="T2" fmla="*/ 6 w 16"/>
                  <a:gd name="T3" fmla="*/ 60 h 70"/>
                  <a:gd name="T4" fmla="*/ 4 w 16"/>
                  <a:gd name="T5" fmla="*/ 51 h 70"/>
                  <a:gd name="T6" fmla="*/ 3 w 16"/>
                  <a:gd name="T7" fmla="*/ 40 h 70"/>
                  <a:gd name="T8" fmla="*/ 0 w 16"/>
                  <a:gd name="T9" fmla="*/ 32 h 70"/>
                  <a:gd name="T10" fmla="*/ 2 w 16"/>
                  <a:gd name="T11" fmla="*/ 20 h 70"/>
                  <a:gd name="T12" fmla="*/ 5 w 16"/>
                  <a:gd name="T13" fmla="*/ 9 h 70"/>
                  <a:gd name="T14" fmla="*/ 9 w 16"/>
                  <a:gd name="T15" fmla="*/ 0 h 70"/>
                  <a:gd name="T16" fmla="*/ 7 w 16"/>
                  <a:gd name="T17" fmla="*/ 11 h 70"/>
                  <a:gd name="T18" fmla="*/ 6 w 16"/>
                  <a:gd name="T19" fmla="*/ 23 h 70"/>
                  <a:gd name="T20" fmla="*/ 4 w 16"/>
                  <a:gd name="T21" fmla="*/ 33 h 70"/>
                  <a:gd name="T22" fmla="*/ 6 w 16"/>
                  <a:gd name="T23" fmla="*/ 44 h 70"/>
                  <a:gd name="T24" fmla="*/ 8 w 16"/>
                  <a:gd name="T25" fmla="*/ 56 h 70"/>
                  <a:gd name="T26" fmla="*/ 15 w 16"/>
                  <a:gd name="T27" fmla="*/ 69 h 7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6"/>
                  <a:gd name="T43" fmla="*/ 0 h 70"/>
                  <a:gd name="T44" fmla="*/ 16 w 16"/>
                  <a:gd name="T45" fmla="*/ 70 h 7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6" h="70">
                    <a:moveTo>
                      <a:pt x="15" y="69"/>
                    </a:moveTo>
                    <a:lnTo>
                      <a:pt x="6" y="60"/>
                    </a:lnTo>
                    <a:lnTo>
                      <a:pt x="4" y="51"/>
                    </a:lnTo>
                    <a:lnTo>
                      <a:pt x="3" y="40"/>
                    </a:lnTo>
                    <a:lnTo>
                      <a:pt x="0" y="32"/>
                    </a:lnTo>
                    <a:lnTo>
                      <a:pt x="2" y="20"/>
                    </a:lnTo>
                    <a:lnTo>
                      <a:pt x="5" y="9"/>
                    </a:lnTo>
                    <a:lnTo>
                      <a:pt x="9" y="0"/>
                    </a:lnTo>
                    <a:lnTo>
                      <a:pt x="7" y="11"/>
                    </a:lnTo>
                    <a:lnTo>
                      <a:pt x="6" y="23"/>
                    </a:lnTo>
                    <a:lnTo>
                      <a:pt x="4" y="33"/>
                    </a:lnTo>
                    <a:lnTo>
                      <a:pt x="6" y="44"/>
                    </a:lnTo>
                    <a:lnTo>
                      <a:pt x="8" y="56"/>
                    </a:lnTo>
                    <a:lnTo>
                      <a:pt x="15" y="69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50" name="Freeform 54"/>
              <p:cNvSpPr>
                <a:spLocks/>
              </p:cNvSpPr>
              <p:nvPr/>
            </p:nvSpPr>
            <p:spPr bwMode="auto">
              <a:xfrm>
                <a:off x="5940" y="3695"/>
                <a:ext cx="37" cy="54"/>
              </a:xfrm>
              <a:custGeom>
                <a:avLst/>
                <a:gdLst>
                  <a:gd name="T0" fmla="*/ 36 w 37"/>
                  <a:gd name="T1" fmla="*/ 53 h 54"/>
                  <a:gd name="T2" fmla="*/ 29 w 37"/>
                  <a:gd name="T3" fmla="*/ 44 h 54"/>
                  <a:gd name="T4" fmla="*/ 29 w 37"/>
                  <a:gd name="T5" fmla="*/ 33 h 54"/>
                  <a:gd name="T6" fmla="*/ 21 w 37"/>
                  <a:gd name="T7" fmla="*/ 26 h 54"/>
                  <a:gd name="T8" fmla="*/ 20 w 37"/>
                  <a:gd name="T9" fmla="*/ 14 h 54"/>
                  <a:gd name="T10" fmla="*/ 14 w 37"/>
                  <a:gd name="T11" fmla="*/ 10 h 54"/>
                  <a:gd name="T12" fmla="*/ 7 w 37"/>
                  <a:gd name="T13" fmla="*/ 3 h 54"/>
                  <a:gd name="T14" fmla="*/ 0 w 37"/>
                  <a:gd name="T15" fmla="*/ 0 h 54"/>
                  <a:gd name="T16" fmla="*/ 9 w 37"/>
                  <a:gd name="T17" fmla="*/ 0 h 54"/>
                  <a:gd name="T18" fmla="*/ 18 w 37"/>
                  <a:gd name="T19" fmla="*/ 8 h 54"/>
                  <a:gd name="T20" fmla="*/ 27 w 37"/>
                  <a:gd name="T21" fmla="*/ 12 h 54"/>
                  <a:gd name="T22" fmla="*/ 30 w 37"/>
                  <a:gd name="T23" fmla="*/ 22 h 54"/>
                  <a:gd name="T24" fmla="*/ 34 w 37"/>
                  <a:gd name="T25" fmla="*/ 34 h 54"/>
                  <a:gd name="T26" fmla="*/ 36 w 37"/>
                  <a:gd name="T27" fmla="*/ 53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7"/>
                  <a:gd name="T43" fmla="*/ 0 h 54"/>
                  <a:gd name="T44" fmla="*/ 37 w 37"/>
                  <a:gd name="T45" fmla="*/ 54 h 5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7" h="54">
                    <a:moveTo>
                      <a:pt x="36" y="53"/>
                    </a:moveTo>
                    <a:lnTo>
                      <a:pt x="29" y="44"/>
                    </a:lnTo>
                    <a:lnTo>
                      <a:pt x="29" y="33"/>
                    </a:lnTo>
                    <a:lnTo>
                      <a:pt x="21" y="26"/>
                    </a:lnTo>
                    <a:lnTo>
                      <a:pt x="20" y="14"/>
                    </a:lnTo>
                    <a:lnTo>
                      <a:pt x="14" y="10"/>
                    </a:lnTo>
                    <a:lnTo>
                      <a:pt x="7" y="3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18" y="8"/>
                    </a:lnTo>
                    <a:lnTo>
                      <a:pt x="27" y="12"/>
                    </a:lnTo>
                    <a:lnTo>
                      <a:pt x="30" y="22"/>
                    </a:lnTo>
                    <a:lnTo>
                      <a:pt x="34" y="34"/>
                    </a:lnTo>
                    <a:lnTo>
                      <a:pt x="36" y="53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51" name="Freeform 55"/>
              <p:cNvSpPr>
                <a:spLocks/>
              </p:cNvSpPr>
              <p:nvPr/>
            </p:nvSpPr>
            <p:spPr bwMode="auto">
              <a:xfrm>
                <a:off x="5979" y="3679"/>
                <a:ext cx="11" cy="61"/>
              </a:xfrm>
              <a:custGeom>
                <a:avLst/>
                <a:gdLst>
                  <a:gd name="T0" fmla="*/ 7 w 11"/>
                  <a:gd name="T1" fmla="*/ 60 h 61"/>
                  <a:gd name="T2" fmla="*/ 4 w 11"/>
                  <a:gd name="T3" fmla="*/ 53 h 61"/>
                  <a:gd name="T4" fmla="*/ 2 w 11"/>
                  <a:gd name="T5" fmla="*/ 41 h 61"/>
                  <a:gd name="T6" fmla="*/ 0 w 11"/>
                  <a:gd name="T7" fmla="*/ 33 h 61"/>
                  <a:gd name="T8" fmla="*/ 1 w 11"/>
                  <a:gd name="T9" fmla="*/ 22 h 61"/>
                  <a:gd name="T10" fmla="*/ 2 w 11"/>
                  <a:gd name="T11" fmla="*/ 14 h 61"/>
                  <a:gd name="T12" fmla="*/ 8 w 11"/>
                  <a:gd name="T13" fmla="*/ 5 h 61"/>
                  <a:gd name="T14" fmla="*/ 10 w 11"/>
                  <a:gd name="T15" fmla="*/ 0 h 61"/>
                  <a:gd name="T16" fmla="*/ 9 w 11"/>
                  <a:gd name="T17" fmla="*/ 10 h 61"/>
                  <a:gd name="T18" fmla="*/ 4 w 11"/>
                  <a:gd name="T19" fmla="*/ 19 h 61"/>
                  <a:gd name="T20" fmla="*/ 4 w 11"/>
                  <a:gd name="T21" fmla="*/ 28 h 61"/>
                  <a:gd name="T22" fmla="*/ 4 w 11"/>
                  <a:gd name="T23" fmla="*/ 42 h 61"/>
                  <a:gd name="T24" fmla="*/ 6 w 11"/>
                  <a:gd name="T25" fmla="*/ 51 h 61"/>
                  <a:gd name="T26" fmla="*/ 7 w 11"/>
                  <a:gd name="T27" fmla="*/ 60 h 6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1"/>
                  <a:gd name="T43" fmla="*/ 0 h 61"/>
                  <a:gd name="T44" fmla="*/ 11 w 11"/>
                  <a:gd name="T45" fmla="*/ 61 h 6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1" h="61">
                    <a:moveTo>
                      <a:pt x="7" y="60"/>
                    </a:moveTo>
                    <a:lnTo>
                      <a:pt x="4" y="53"/>
                    </a:lnTo>
                    <a:lnTo>
                      <a:pt x="2" y="41"/>
                    </a:lnTo>
                    <a:lnTo>
                      <a:pt x="0" y="33"/>
                    </a:lnTo>
                    <a:lnTo>
                      <a:pt x="1" y="22"/>
                    </a:lnTo>
                    <a:lnTo>
                      <a:pt x="2" y="14"/>
                    </a:lnTo>
                    <a:lnTo>
                      <a:pt x="8" y="5"/>
                    </a:lnTo>
                    <a:lnTo>
                      <a:pt x="10" y="0"/>
                    </a:lnTo>
                    <a:lnTo>
                      <a:pt x="9" y="10"/>
                    </a:lnTo>
                    <a:lnTo>
                      <a:pt x="4" y="19"/>
                    </a:lnTo>
                    <a:lnTo>
                      <a:pt x="4" y="28"/>
                    </a:lnTo>
                    <a:lnTo>
                      <a:pt x="4" y="42"/>
                    </a:lnTo>
                    <a:lnTo>
                      <a:pt x="6" y="51"/>
                    </a:lnTo>
                    <a:lnTo>
                      <a:pt x="7" y="6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52" name="Freeform 56"/>
              <p:cNvSpPr>
                <a:spLocks/>
              </p:cNvSpPr>
              <p:nvPr/>
            </p:nvSpPr>
            <p:spPr bwMode="auto">
              <a:xfrm>
                <a:off x="6015" y="3707"/>
                <a:ext cx="12" cy="48"/>
              </a:xfrm>
              <a:custGeom>
                <a:avLst/>
                <a:gdLst>
                  <a:gd name="T0" fmla="*/ 1 w 12"/>
                  <a:gd name="T1" fmla="*/ 0 h 48"/>
                  <a:gd name="T2" fmla="*/ 0 w 12"/>
                  <a:gd name="T3" fmla="*/ 12 h 48"/>
                  <a:gd name="T4" fmla="*/ 1 w 12"/>
                  <a:gd name="T5" fmla="*/ 22 h 48"/>
                  <a:gd name="T6" fmla="*/ 6 w 12"/>
                  <a:gd name="T7" fmla="*/ 30 h 48"/>
                  <a:gd name="T8" fmla="*/ 7 w 12"/>
                  <a:gd name="T9" fmla="*/ 37 h 48"/>
                  <a:gd name="T10" fmla="*/ 11 w 12"/>
                  <a:gd name="T11" fmla="*/ 47 h 48"/>
                  <a:gd name="T12" fmla="*/ 10 w 12"/>
                  <a:gd name="T13" fmla="*/ 39 h 48"/>
                  <a:gd name="T14" fmla="*/ 9 w 12"/>
                  <a:gd name="T15" fmla="*/ 29 h 48"/>
                  <a:gd name="T16" fmla="*/ 4 w 12"/>
                  <a:gd name="T17" fmla="*/ 23 h 48"/>
                  <a:gd name="T18" fmla="*/ 3 w 12"/>
                  <a:gd name="T19" fmla="*/ 14 h 48"/>
                  <a:gd name="T20" fmla="*/ 1 w 12"/>
                  <a:gd name="T21" fmla="*/ 0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48"/>
                  <a:gd name="T35" fmla="*/ 12 w 12"/>
                  <a:gd name="T36" fmla="*/ 48 h 4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48">
                    <a:moveTo>
                      <a:pt x="1" y="0"/>
                    </a:moveTo>
                    <a:lnTo>
                      <a:pt x="0" y="12"/>
                    </a:lnTo>
                    <a:lnTo>
                      <a:pt x="1" y="22"/>
                    </a:lnTo>
                    <a:lnTo>
                      <a:pt x="6" y="30"/>
                    </a:lnTo>
                    <a:lnTo>
                      <a:pt x="7" y="37"/>
                    </a:lnTo>
                    <a:lnTo>
                      <a:pt x="11" y="47"/>
                    </a:lnTo>
                    <a:lnTo>
                      <a:pt x="10" y="39"/>
                    </a:lnTo>
                    <a:lnTo>
                      <a:pt x="9" y="29"/>
                    </a:lnTo>
                    <a:lnTo>
                      <a:pt x="4" y="23"/>
                    </a:lnTo>
                    <a:lnTo>
                      <a:pt x="3" y="14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53" name="Freeform 57"/>
              <p:cNvSpPr>
                <a:spLocks/>
              </p:cNvSpPr>
              <p:nvPr/>
            </p:nvSpPr>
            <p:spPr bwMode="auto">
              <a:xfrm>
                <a:off x="6030" y="3776"/>
                <a:ext cx="4" cy="36"/>
              </a:xfrm>
              <a:custGeom>
                <a:avLst/>
                <a:gdLst>
                  <a:gd name="T0" fmla="*/ 0 w 4"/>
                  <a:gd name="T1" fmla="*/ 0 h 36"/>
                  <a:gd name="T2" fmla="*/ 1 w 4"/>
                  <a:gd name="T3" fmla="*/ 8 h 36"/>
                  <a:gd name="T4" fmla="*/ 2 w 4"/>
                  <a:gd name="T5" fmla="*/ 16 h 36"/>
                  <a:gd name="T6" fmla="*/ 1 w 4"/>
                  <a:gd name="T7" fmla="*/ 27 h 36"/>
                  <a:gd name="T8" fmla="*/ 3 w 4"/>
                  <a:gd name="T9" fmla="*/ 35 h 36"/>
                  <a:gd name="T10" fmla="*/ 3 w 4"/>
                  <a:gd name="T11" fmla="*/ 26 h 36"/>
                  <a:gd name="T12" fmla="*/ 3 w 4"/>
                  <a:gd name="T13" fmla="*/ 14 h 36"/>
                  <a:gd name="T14" fmla="*/ 0 w 4"/>
                  <a:gd name="T15" fmla="*/ 0 h 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"/>
                  <a:gd name="T25" fmla="*/ 0 h 36"/>
                  <a:gd name="T26" fmla="*/ 4 w 4"/>
                  <a:gd name="T27" fmla="*/ 36 h 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" h="36">
                    <a:moveTo>
                      <a:pt x="0" y="0"/>
                    </a:moveTo>
                    <a:lnTo>
                      <a:pt x="1" y="8"/>
                    </a:lnTo>
                    <a:lnTo>
                      <a:pt x="2" y="16"/>
                    </a:lnTo>
                    <a:lnTo>
                      <a:pt x="1" y="27"/>
                    </a:lnTo>
                    <a:lnTo>
                      <a:pt x="3" y="35"/>
                    </a:lnTo>
                    <a:lnTo>
                      <a:pt x="3" y="26"/>
                    </a:lnTo>
                    <a:lnTo>
                      <a:pt x="3" y="1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54" name="Freeform 58"/>
              <p:cNvSpPr>
                <a:spLocks/>
              </p:cNvSpPr>
              <p:nvPr/>
            </p:nvSpPr>
            <p:spPr bwMode="auto">
              <a:xfrm>
                <a:off x="5875" y="3685"/>
                <a:ext cx="83" cy="46"/>
              </a:xfrm>
              <a:custGeom>
                <a:avLst/>
                <a:gdLst>
                  <a:gd name="T0" fmla="*/ 82 w 83"/>
                  <a:gd name="T1" fmla="*/ 45 h 46"/>
                  <a:gd name="T2" fmla="*/ 74 w 83"/>
                  <a:gd name="T3" fmla="*/ 34 h 46"/>
                  <a:gd name="T4" fmla="*/ 63 w 83"/>
                  <a:gd name="T5" fmla="*/ 27 h 46"/>
                  <a:gd name="T6" fmla="*/ 53 w 83"/>
                  <a:gd name="T7" fmla="*/ 24 h 46"/>
                  <a:gd name="T8" fmla="*/ 45 w 83"/>
                  <a:gd name="T9" fmla="*/ 21 h 46"/>
                  <a:gd name="T10" fmla="*/ 37 w 83"/>
                  <a:gd name="T11" fmla="*/ 14 h 46"/>
                  <a:gd name="T12" fmla="*/ 29 w 83"/>
                  <a:gd name="T13" fmla="*/ 11 h 46"/>
                  <a:gd name="T14" fmla="*/ 16 w 83"/>
                  <a:gd name="T15" fmla="*/ 10 h 46"/>
                  <a:gd name="T16" fmla="*/ 7 w 83"/>
                  <a:gd name="T17" fmla="*/ 6 h 46"/>
                  <a:gd name="T18" fmla="*/ 0 w 83"/>
                  <a:gd name="T19" fmla="*/ 0 h 46"/>
                  <a:gd name="T20" fmla="*/ 8 w 83"/>
                  <a:gd name="T21" fmla="*/ 3 h 46"/>
                  <a:gd name="T22" fmla="*/ 23 w 83"/>
                  <a:gd name="T23" fmla="*/ 8 h 46"/>
                  <a:gd name="T24" fmla="*/ 35 w 83"/>
                  <a:gd name="T25" fmla="*/ 8 h 46"/>
                  <a:gd name="T26" fmla="*/ 41 w 83"/>
                  <a:gd name="T27" fmla="*/ 11 h 46"/>
                  <a:gd name="T28" fmla="*/ 48 w 83"/>
                  <a:gd name="T29" fmla="*/ 14 h 46"/>
                  <a:gd name="T30" fmla="*/ 50 w 83"/>
                  <a:gd name="T31" fmla="*/ 20 h 46"/>
                  <a:gd name="T32" fmla="*/ 65 w 83"/>
                  <a:gd name="T33" fmla="*/ 21 h 46"/>
                  <a:gd name="T34" fmla="*/ 72 w 83"/>
                  <a:gd name="T35" fmla="*/ 27 h 46"/>
                  <a:gd name="T36" fmla="*/ 81 w 83"/>
                  <a:gd name="T37" fmla="*/ 37 h 46"/>
                  <a:gd name="T38" fmla="*/ 82 w 83"/>
                  <a:gd name="T39" fmla="*/ 45 h 4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83"/>
                  <a:gd name="T61" fmla="*/ 0 h 46"/>
                  <a:gd name="T62" fmla="*/ 83 w 83"/>
                  <a:gd name="T63" fmla="*/ 46 h 4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83" h="46">
                    <a:moveTo>
                      <a:pt x="82" y="45"/>
                    </a:moveTo>
                    <a:lnTo>
                      <a:pt x="74" y="34"/>
                    </a:lnTo>
                    <a:lnTo>
                      <a:pt x="63" y="27"/>
                    </a:lnTo>
                    <a:lnTo>
                      <a:pt x="53" y="24"/>
                    </a:lnTo>
                    <a:lnTo>
                      <a:pt x="45" y="21"/>
                    </a:lnTo>
                    <a:lnTo>
                      <a:pt x="37" y="14"/>
                    </a:lnTo>
                    <a:lnTo>
                      <a:pt x="29" y="11"/>
                    </a:lnTo>
                    <a:lnTo>
                      <a:pt x="16" y="10"/>
                    </a:lnTo>
                    <a:lnTo>
                      <a:pt x="7" y="6"/>
                    </a:lnTo>
                    <a:lnTo>
                      <a:pt x="0" y="0"/>
                    </a:lnTo>
                    <a:lnTo>
                      <a:pt x="8" y="3"/>
                    </a:lnTo>
                    <a:lnTo>
                      <a:pt x="23" y="8"/>
                    </a:lnTo>
                    <a:lnTo>
                      <a:pt x="35" y="8"/>
                    </a:lnTo>
                    <a:lnTo>
                      <a:pt x="41" y="11"/>
                    </a:lnTo>
                    <a:lnTo>
                      <a:pt x="48" y="14"/>
                    </a:lnTo>
                    <a:lnTo>
                      <a:pt x="50" y="20"/>
                    </a:lnTo>
                    <a:lnTo>
                      <a:pt x="65" y="21"/>
                    </a:lnTo>
                    <a:lnTo>
                      <a:pt x="72" y="27"/>
                    </a:lnTo>
                    <a:lnTo>
                      <a:pt x="81" y="37"/>
                    </a:lnTo>
                    <a:lnTo>
                      <a:pt x="82" y="45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55" name="Freeform 59"/>
              <p:cNvSpPr>
                <a:spLocks/>
              </p:cNvSpPr>
              <p:nvPr/>
            </p:nvSpPr>
            <p:spPr bwMode="auto">
              <a:xfrm>
                <a:off x="5800" y="3649"/>
                <a:ext cx="93" cy="54"/>
              </a:xfrm>
              <a:custGeom>
                <a:avLst/>
                <a:gdLst>
                  <a:gd name="T0" fmla="*/ 92 w 93"/>
                  <a:gd name="T1" fmla="*/ 53 h 54"/>
                  <a:gd name="T2" fmla="*/ 83 w 93"/>
                  <a:gd name="T3" fmla="*/ 49 h 54"/>
                  <a:gd name="T4" fmla="*/ 74 w 93"/>
                  <a:gd name="T5" fmla="*/ 44 h 54"/>
                  <a:gd name="T6" fmla="*/ 69 w 93"/>
                  <a:gd name="T7" fmla="*/ 37 h 54"/>
                  <a:gd name="T8" fmla="*/ 59 w 93"/>
                  <a:gd name="T9" fmla="*/ 30 h 54"/>
                  <a:gd name="T10" fmla="*/ 49 w 93"/>
                  <a:gd name="T11" fmla="*/ 24 h 54"/>
                  <a:gd name="T12" fmla="*/ 38 w 93"/>
                  <a:gd name="T13" fmla="*/ 18 h 54"/>
                  <a:gd name="T14" fmla="*/ 26 w 93"/>
                  <a:gd name="T15" fmla="*/ 14 h 54"/>
                  <a:gd name="T16" fmla="*/ 20 w 93"/>
                  <a:gd name="T17" fmla="*/ 10 h 54"/>
                  <a:gd name="T18" fmla="*/ 8 w 93"/>
                  <a:gd name="T19" fmla="*/ 5 h 54"/>
                  <a:gd name="T20" fmla="*/ 0 w 93"/>
                  <a:gd name="T21" fmla="*/ 0 h 54"/>
                  <a:gd name="T22" fmla="*/ 6 w 93"/>
                  <a:gd name="T23" fmla="*/ 1 h 54"/>
                  <a:gd name="T24" fmla="*/ 12 w 93"/>
                  <a:gd name="T25" fmla="*/ 5 h 54"/>
                  <a:gd name="T26" fmla="*/ 26 w 93"/>
                  <a:gd name="T27" fmla="*/ 10 h 54"/>
                  <a:gd name="T28" fmla="*/ 33 w 93"/>
                  <a:gd name="T29" fmla="*/ 14 h 54"/>
                  <a:gd name="T30" fmla="*/ 43 w 93"/>
                  <a:gd name="T31" fmla="*/ 17 h 54"/>
                  <a:gd name="T32" fmla="*/ 56 w 93"/>
                  <a:gd name="T33" fmla="*/ 25 h 54"/>
                  <a:gd name="T34" fmla="*/ 67 w 93"/>
                  <a:gd name="T35" fmla="*/ 33 h 54"/>
                  <a:gd name="T36" fmla="*/ 77 w 93"/>
                  <a:gd name="T37" fmla="*/ 42 h 54"/>
                  <a:gd name="T38" fmla="*/ 83 w 93"/>
                  <a:gd name="T39" fmla="*/ 48 h 54"/>
                  <a:gd name="T40" fmla="*/ 92 w 93"/>
                  <a:gd name="T41" fmla="*/ 53 h 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93"/>
                  <a:gd name="T64" fmla="*/ 0 h 54"/>
                  <a:gd name="T65" fmla="*/ 93 w 93"/>
                  <a:gd name="T66" fmla="*/ 54 h 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93" h="54">
                    <a:moveTo>
                      <a:pt x="92" y="53"/>
                    </a:moveTo>
                    <a:lnTo>
                      <a:pt x="83" y="49"/>
                    </a:lnTo>
                    <a:lnTo>
                      <a:pt x="74" y="44"/>
                    </a:lnTo>
                    <a:lnTo>
                      <a:pt x="69" y="37"/>
                    </a:lnTo>
                    <a:lnTo>
                      <a:pt x="59" y="30"/>
                    </a:lnTo>
                    <a:lnTo>
                      <a:pt x="49" y="24"/>
                    </a:lnTo>
                    <a:lnTo>
                      <a:pt x="38" y="18"/>
                    </a:lnTo>
                    <a:lnTo>
                      <a:pt x="26" y="14"/>
                    </a:lnTo>
                    <a:lnTo>
                      <a:pt x="20" y="10"/>
                    </a:lnTo>
                    <a:lnTo>
                      <a:pt x="8" y="5"/>
                    </a:lnTo>
                    <a:lnTo>
                      <a:pt x="0" y="0"/>
                    </a:lnTo>
                    <a:lnTo>
                      <a:pt x="6" y="1"/>
                    </a:lnTo>
                    <a:lnTo>
                      <a:pt x="12" y="5"/>
                    </a:lnTo>
                    <a:lnTo>
                      <a:pt x="26" y="10"/>
                    </a:lnTo>
                    <a:lnTo>
                      <a:pt x="33" y="14"/>
                    </a:lnTo>
                    <a:lnTo>
                      <a:pt x="43" y="17"/>
                    </a:lnTo>
                    <a:lnTo>
                      <a:pt x="56" y="25"/>
                    </a:lnTo>
                    <a:lnTo>
                      <a:pt x="67" y="33"/>
                    </a:lnTo>
                    <a:lnTo>
                      <a:pt x="77" y="42"/>
                    </a:lnTo>
                    <a:lnTo>
                      <a:pt x="83" y="48"/>
                    </a:lnTo>
                    <a:lnTo>
                      <a:pt x="92" y="53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56" name="Freeform 60"/>
              <p:cNvSpPr>
                <a:spLocks/>
              </p:cNvSpPr>
              <p:nvPr/>
            </p:nvSpPr>
            <p:spPr bwMode="auto">
              <a:xfrm>
                <a:off x="5848" y="3629"/>
                <a:ext cx="26" cy="9"/>
              </a:xfrm>
              <a:custGeom>
                <a:avLst/>
                <a:gdLst>
                  <a:gd name="T0" fmla="*/ 0 w 26"/>
                  <a:gd name="T1" fmla="*/ 0 h 9"/>
                  <a:gd name="T2" fmla="*/ 1 w 26"/>
                  <a:gd name="T3" fmla="*/ 4 h 9"/>
                  <a:gd name="T4" fmla="*/ 6 w 26"/>
                  <a:gd name="T5" fmla="*/ 7 h 9"/>
                  <a:gd name="T6" fmla="*/ 13 w 26"/>
                  <a:gd name="T7" fmla="*/ 8 h 9"/>
                  <a:gd name="T8" fmla="*/ 24 w 26"/>
                  <a:gd name="T9" fmla="*/ 7 h 9"/>
                  <a:gd name="T10" fmla="*/ 25 w 26"/>
                  <a:gd name="T11" fmla="*/ 4 h 9"/>
                  <a:gd name="T12" fmla="*/ 21 w 26"/>
                  <a:gd name="T13" fmla="*/ 6 h 9"/>
                  <a:gd name="T14" fmla="*/ 12 w 26"/>
                  <a:gd name="T15" fmla="*/ 6 h 9"/>
                  <a:gd name="T16" fmla="*/ 6 w 26"/>
                  <a:gd name="T17" fmla="*/ 5 h 9"/>
                  <a:gd name="T18" fmla="*/ 0 w 26"/>
                  <a:gd name="T19" fmla="*/ 0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6"/>
                  <a:gd name="T31" fmla="*/ 0 h 9"/>
                  <a:gd name="T32" fmla="*/ 26 w 26"/>
                  <a:gd name="T33" fmla="*/ 9 h 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6" h="9">
                    <a:moveTo>
                      <a:pt x="0" y="0"/>
                    </a:moveTo>
                    <a:lnTo>
                      <a:pt x="1" y="4"/>
                    </a:lnTo>
                    <a:lnTo>
                      <a:pt x="6" y="7"/>
                    </a:lnTo>
                    <a:lnTo>
                      <a:pt x="13" y="8"/>
                    </a:lnTo>
                    <a:lnTo>
                      <a:pt x="24" y="7"/>
                    </a:lnTo>
                    <a:lnTo>
                      <a:pt x="25" y="4"/>
                    </a:lnTo>
                    <a:lnTo>
                      <a:pt x="21" y="6"/>
                    </a:lnTo>
                    <a:lnTo>
                      <a:pt x="12" y="6"/>
                    </a:lnTo>
                    <a:lnTo>
                      <a:pt x="6" y="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57" name="Freeform 61"/>
              <p:cNvSpPr>
                <a:spLocks/>
              </p:cNvSpPr>
              <p:nvPr/>
            </p:nvSpPr>
            <p:spPr bwMode="auto">
              <a:xfrm>
                <a:off x="5852" y="3624"/>
                <a:ext cx="12" cy="10"/>
              </a:xfrm>
              <a:custGeom>
                <a:avLst/>
                <a:gdLst>
                  <a:gd name="T0" fmla="*/ 0 w 12"/>
                  <a:gd name="T1" fmla="*/ 0 h 10"/>
                  <a:gd name="T2" fmla="*/ 0 w 12"/>
                  <a:gd name="T3" fmla="*/ 4 h 10"/>
                  <a:gd name="T4" fmla="*/ 2 w 12"/>
                  <a:gd name="T5" fmla="*/ 7 h 10"/>
                  <a:gd name="T6" fmla="*/ 6 w 12"/>
                  <a:gd name="T7" fmla="*/ 9 h 10"/>
                  <a:gd name="T8" fmla="*/ 11 w 12"/>
                  <a:gd name="T9" fmla="*/ 9 h 10"/>
                  <a:gd name="T10" fmla="*/ 6 w 12"/>
                  <a:gd name="T11" fmla="*/ 7 h 10"/>
                  <a:gd name="T12" fmla="*/ 4 w 12"/>
                  <a:gd name="T13" fmla="*/ 5 h 10"/>
                  <a:gd name="T14" fmla="*/ 0 w 12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2"/>
                  <a:gd name="T25" fmla="*/ 0 h 10"/>
                  <a:gd name="T26" fmla="*/ 12 w 12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2" h="10">
                    <a:moveTo>
                      <a:pt x="0" y="0"/>
                    </a:moveTo>
                    <a:lnTo>
                      <a:pt x="0" y="4"/>
                    </a:lnTo>
                    <a:lnTo>
                      <a:pt x="2" y="7"/>
                    </a:lnTo>
                    <a:lnTo>
                      <a:pt x="6" y="9"/>
                    </a:lnTo>
                    <a:lnTo>
                      <a:pt x="11" y="9"/>
                    </a:lnTo>
                    <a:lnTo>
                      <a:pt x="6" y="7"/>
                    </a:lnTo>
                    <a:lnTo>
                      <a:pt x="4" y="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58" name="Freeform 62"/>
              <p:cNvSpPr>
                <a:spLocks/>
              </p:cNvSpPr>
              <p:nvPr/>
            </p:nvSpPr>
            <p:spPr bwMode="auto">
              <a:xfrm>
                <a:off x="5856" y="3619"/>
                <a:ext cx="18" cy="11"/>
              </a:xfrm>
              <a:custGeom>
                <a:avLst/>
                <a:gdLst>
                  <a:gd name="T0" fmla="*/ 3 w 18"/>
                  <a:gd name="T1" fmla="*/ 0 h 11"/>
                  <a:gd name="T2" fmla="*/ 0 w 18"/>
                  <a:gd name="T3" fmla="*/ 2 h 11"/>
                  <a:gd name="T4" fmla="*/ 0 w 18"/>
                  <a:gd name="T5" fmla="*/ 5 h 11"/>
                  <a:gd name="T6" fmla="*/ 4 w 18"/>
                  <a:gd name="T7" fmla="*/ 8 h 11"/>
                  <a:gd name="T8" fmla="*/ 8 w 18"/>
                  <a:gd name="T9" fmla="*/ 10 h 11"/>
                  <a:gd name="T10" fmla="*/ 17 w 18"/>
                  <a:gd name="T11" fmla="*/ 8 h 11"/>
                  <a:gd name="T12" fmla="*/ 12 w 18"/>
                  <a:gd name="T13" fmla="*/ 8 h 11"/>
                  <a:gd name="T14" fmla="*/ 8 w 18"/>
                  <a:gd name="T15" fmla="*/ 7 h 11"/>
                  <a:gd name="T16" fmla="*/ 5 w 18"/>
                  <a:gd name="T17" fmla="*/ 6 h 11"/>
                  <a:gd name="T18" fmla="*/ 3 w 18"/>
                  <a:gd name="T19" fmla="*/ 0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1"/>
                  <a:gd name="T32" fmla="*/ 18 w 18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1">
                    <a:moveTo>
                      <a:pt x="3" y="0"/>
                    </a:moveTo>
                    <a:lnTo>
                      <a:pt x="0" y="2"/>
                    </a:lnTo>
                    <a:lnTo>
                      <a:pt x="0" y="5"/>
                    </a:lnTo>
                    <a:lnTo>
                      <a:pt x="4" y="8"/>
                    </a:lnTo>
                    <a:lnTo>
                      <a:pt x="8" y="10"/>
                    </a:lnTo>
                    <a:lnTo>
                      <a:pt x="17" y="8"/>
                    </a:lnTo>
                    <a:lnTo>
                      <a:pt x="12" y="8"/>
                    </a:lnTo>
                    <a:lnTo>
                      <a:pt x="8" y="7"/>
                    </a:lnTo>
                    <a:lnTo>
                      <a:pt x="5" y="6"/>
                    </a:lnTo>
                    <a:lnTo>
                      <a:pt x="3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59" name="Freeform 63"/>
              <p:cNvSpPr>
                <a:spLocks/>
              </p:cNvSpPr>
              <p:nvPr/>
            </p:nvSpPr>
            <p:spPr bwMode="auto">
              <a:xfrm>
                <a:off x="5862" y="3595"/>
                <a:ext cx="8" cy="31"/>
              </a:xfrm>
              <a:custGeom>
                <a:avLst/>
                <a:gdLst>
                  <a:gd name="T0" fmla="*/ 6 w 8"/>
                  <a:gd name="T1" fmla="*/ 30 h 31"/>
                  <a:gd name="T2" fmla="*/ 1 w 8"/>
                  <a:gd name="T3" fmla="*/ 26 h 31"/>
                  <a:gd name="T4" fmla="*/ 0 w 8"/>
                  <a:gd name="T5" fmla="*/ 23 h 31"/>
                  <a:gd name="T6" fmla="*/ 1 w 8"/>
                  <a:gd name="T7" fmla="*/ 18 h 31"/>
                  <a:gd name="T8" fmla="*/ 4 w 8"/>
                  <a:gd name="T9" fmla="*/ 12 h 31"/>
                  <a:gd name="T10" fmla="*/ 6 w 8"/>
                  <a:gd name="T11" fmla="*/ 7 h 31"/>
                  <a:gd name="T12" fmla="*/ 7 w 8"/>
                  <a:gd name="T13" fmla="*/ 0 h 31"/>
                  <a:gd name="T14" fmla="*/ 7 w 8"/>
                  <a:gd name="T15" fmla="*/ 10 h 31"/>
                  <a:gd name="T16" fmla="*/ 4 w 8"/>
                  <a:gd name="T17" fmla="*/ 17 h 31"/>
                  <a:gd name="T18" fmla="*/ 4 w 8"/>
                  <a:gd name="T19" fmla="*/ 23 h 31"/>
                  <a:gd name="T20" fmla="*/ 6 w 8"/>
                  <a:gd name="T21" fmla="*/ 30 h 3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"/>
                  <a:gd name="T34" fmla="*/ 0 h 31"/>
                  <a:gd name="T35" fmla="*/ 8 w 8"/>
                  <a:gd name="T36" fmla="*/ 31 h 3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" h="31">
                    <a:moveTo>
                      <a:pt x="6" y="30"/>
                    </a:moveTo>
                    <a:lnTo>
                      <a:pt x="1" y="26"/>
                    </a:lnTo>
                    <a:lnTo>
                      <a:pt x="0" y="23"/>
                    </a:lnTo>
                    <a:lnTo>
                      <a:pt x="1" y="18"/>
                    </a:lnTo>
                    <a:lnTo>
                      <a:pt x="4" y="12"/>
                    </a:lnTo>
                    <a:lnTo>
                      <a:pt x="6" y="7"/>
                    </a:lnTo>
                    <a:lnTo>
                      <a:pt x="7" y="0"/>
                    </a:lnTo>
                    <a:lnTo>
                      <a:pt x="7" y="10"/>
                    </a:lnTo>
                    <a:lnTo>
                      <a:pt x="4" y="17"/>
                    </a:lnTo>
                    <a:lnTo>
                      <a:pt x="4" y="23"/>
                    </a:lnTo>
                    <a:lnTo>
                      <a:pt x="6" y="3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60" name="Freeform 64"/>
              <p:cNvSpPr>
                <a:spLocks/>
              </p:cNvSpPr>
              <p:nvPr/>
            </p:nvSpPr>
            <p:spPr bwMode="auto">
              <a:xfrm>
                <a:off x="5892" y="3647"/>
                <a:ext cx="28" cy="41"/>
              </a:xfrm>
              <a:custGeom>
                <a:avLst/>
                <a:gdLst>
                  <a:gd name="T0" fmla="*/ 0 w 28"/>
                  <a:gd name="T1" fmla="*/ 0 h 41"/>
                  <a:gd name="T2" fmla="*/ 7 w 28"/>
                  <a:gd name="T3" fmla="*/ 3 h 41"/>
                  <a:gd name="T4" fmla="*/ 11 w 28"/>
                  <a:gd name="T5" fmla="*/ 9 h 41"/>
                  <a:gd name="T6" fmla="*/ 13 w 28"/>
                  <a:gd name="T7" fmla="*/ 17 h 41"/>
                  <a:gd name="T8" fmla="*/ 15 w 28"/>
                  <a:gd name="T9" fmla="*/ 24 h 41"/>
                  <a:gd name="T10" fmla="*/ 15 w 28"/>
                  <a:gd name="T11" fmla="*/ 29 h 41"/>
                  <a:gd name="T12" fmla="*/ 19 w 28"/>
                  <a:gd name="T13" fmla="*/ 32 h 41"/>
                  <a:gd name="T14" fmla="*/ 27 w 28"/>
                  <a:gd name="T15" fmla="*/ 40 h 41"/>
                  <a:gd name="T16" fmla="*/ 21 w 28"/>
                  <a:gd name="T17" fmla="*/ 31 h 41"/>
                  <a:gd name="T18" fmla="*/ 18 w 28"/>
                  <a:gd name="T19" fmla="*/ 29 h 41"/>
                  <a:gd name="T20" fmla="*/ 17 w 28"/>
                  <a:gd name="T21" fmla="*/ 18 h 41"/>
                  <a:gd name="T22" fmla="*/ 14 w 28"/>
                  <a:gd name="T23" fmla="*/ 10 h 41"/>
                  <a:gd name="T24" fmla="*/ 12 w 28"/>
                  <a:gd name="T25" fmla="*/ 6 h 41"/>
                  <a:gd name="T26" fmla="*/ 0 w 28"/>
                  <a:gd name="T27" fmla="*/ 0 h 4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8"/>
                  <a:gd name="T43" fmla="*/ 0 h 41"/>
                  <a:gd name="T44" fmla="*/ 28 w 28"/>
                  <a:gd name="T45" fmla="*/ 41 h 4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8" h="41">
                    <a:moveTo>
                      <a:pt x="0" y="0"/>
                    </a:moveTo>
                    <a:lnTo>
                      <a:pt x="7" y="3"/>
                    </a:lnTo>
                    <a:lnTo>
                      <a:pt x="11" y="9"/>
                    </a:lnTo>
                    <a:lnTo>
                      <a:pt x="13" y="17"/>
                    </a:lnTo>
                    <a:lnTo>
                      <a:pt x="15" y="24"/>
                    </a:lnTo>
                    <a:lnTo>
                      <a:pt x="15" y="29"/>
                    </a:lnTo>
                    <a:lnTo>
                      <a:pt x="19" y="32"/>
                    </a:lnTo>
                    <a:lnTo>
                      <a:pt x="27" y="40"/>
                    </a:lnTo>
                    <a:lnTo>
                      <a:pt x="21" y="31"/>
                    </a:lnTo>
                    <a:lnTo>
                      <a:pt x="18" y="29"/>
                    </a:lnTo>
                    <a:lnTo>
                      <a:pt x="17" y="18"/>
                    </a:lnTo>
                    <a:lnTo>
                      <a:pt x="14" y="10"/>
                    </a:lnTo>
                    <a:lnTo>
                      <a:pt x="12" y="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61" name="Freeform 65"/>
              <p:cNvSpPr>
                <a:spLocks/>
              </p:cNvSpPr>
              <p:nvPr/>
            </p:nvSpPr>
            <p:spPr bwMode="auto">
              <a:xfrm>
                <a:off x="5899" y="3646"/>
                <a:ext cx="18" cy="30"/>
              </a:xfrm>
              <a:custGeom>
                <a:avLst/>
                <a:gdLst>
                  <a:gd name="T0" fmla="*/ 0 w 18"/>
                  <a:gd name="T1" fmla="*/ 0 h 30"/>
                  <a:gd name="T2" fmla="*/ 6 w 18"/>
                  <a:gd name="T3" fmla="*/ 5 h 30"/>
                  <a:gd name="T4" fmla="*/ 11 w 18"/>
                  <a:gd name="T5" fmla="*/ 9 h 30"/>
                  <a:gd name="T6" fmla="*/ 14 w 18"/>
                  <a:gd name="T7" fmla="*/ 17 h 30"/>
                  <a:gd name="T8" fmla="*/ 14 w 18"/>
                  <a:gd name="T9" fmla="*/ 27 h 30"/>
                  <a:gd name="T10" fmla="*/ 16 w 18"/>
                  <a:gd name="T11" fmla="*/ 29 h 30"/>
                  <a:gd name="T12" fmla="*/ 17 w 18"/>
                  <a:gd name="T13" fmla="*/ 23 h 30"/>
                  <a:gd name="T14" fmla="*/ 17 w 18"/>
                  <a:gd name="T15" fmla="*/ 12 h 30"/>
                  <a:gd name="T16" fmla="*/ 15 w 18"/>
                  <a:gd name="T17" fmla="*/ 6 h 30"/>
                  <a:gd name="T18" fmla="*/ 9 w 18"/>
                  <a:gd name="T19" fmla="*/ 3 h 30"/>
                  <a:gd name="T20" fmla="*/ 0 w 18"/>
                  <a:gd name="T21" fmla="*/ 0 h 3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30"/>
                  <a:gd name="T35" fmla="*/ 18 w 18"/>
                  <a:gd name="T36" fmla="*/ 30 h 3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30">
                    <a:moveTo>
                      <a:pt x="0" y="0"/>
                    </a:moveTo>
                    <a:lnTo>
                      <a:pt x="6" y="5"/>
                    </a:lnTo>
                    <a:lnTo>
                      <a:pt x="11" y="9"/>
                    </a:lnTo>
                    <a:lnTo>
                      <a:pt x="14" y="17"/>
                    </a:lnTo>
                    <a:lnTo>
                      <a:pt x="14" y="27"/>
                    </a:lnTo>
                    <a:lnTo>
                      <a:pt x="16" y="29"/>
                    </a:lnTo>
                    <a:lnTo>
                      <a:pt x="17" y="23"/>
                    </a:lnTo>
                    <a:lnTo>
                      <a:pt x="17" y="12"/>
                    </a:lnTo>
                    <a:lnTo>
                      <a:pt x="15" y="6"/>
                    </a:lnTo>
                    <a:lnTo>
                      <a:pt x="9" y="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62" name="Freeform 66"/>
              <p:cNvSpPr>
                <a:spLocks/>
              </p:cNvSpPr>
              <p:nvPr/>
            </p:nvSpPr>
            <p:spPr bwMode="auto">
              <a:xfrm>
                <a:off x="5908" y="3645"/>
                <a:ext cx="14" cy="20"/>
              </a:xfrm>
              <a:custGeom>
                <a:avLst/>
                <a:gdLst>
                  <a:gd name="T0" fmla="*/ 6 w 14"/>
                  <a:gd name="T1" fmla="*/ 0 h 20"/>
                  <a:gd name="T2" fmla="*/ 0 w 14"/>
                  <a:gd name="T3" fmla="*/ 2 h 20"/>
                  <a:gd name="T4" fmla="*/ 7 w 14"/>
                  <a:gd name="T5" fmla="*/ 4 h 20"/>
                  <a:gd name="T6" fmla="*/ 11 w 14"/>
                  <a:gd name="T7" fmla="*/ 9 h 20"/>
                  <a:gd name="T8" fmla="*/ 11 w 14"/>
                  <a:gd name="T9" fmla="*/ 16 h 20"/>
                  <a:gd name="T10" fmla="*/ 11 w 14"/>
                  <a:gd name="T11" fmla="*/ 19 h 20"/>
                  <a:gd name="T12" fmla="*/ 13 w 14"/>
                  <a:gd name="T13" fmla="*/ 14 h 20"/>
                  <a:gd name="T14" fmla="*/ 12 w 14"/>
                  <a:gd name="T15" fmla="*/ 6 h 20"/>
                  <a:gd name="T16" fmla="*/ 6 w 14"/>
                  <a:gd name="T17" fmla="*/ 0 h 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0"/>
                  <a:gd name="T29" fmla="*/ 14 w 14"/>
                  <a:gd name="T30" fmla="*/ 20 h 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0">
                    <a:moveTo>
                      <a:pt x="6" y="0"/>
                    </a:moveTo>
                    <a:lnTo>
                      <a:pt x="0" y="2"/>
                    </a:lnTo>
                    <a:lnTo>
                      <a:pt x="7" y="4"/>
                    </a:lnTo>
                    <a:lnTo>
                      <a:pt x="11" y="9"/>
                    </a:lnTo>
                    <a:lnTo>
                      <a:pt x="11" y="16"/>
                    </a:lnTo>
                    <a:lnTo>
                      <a:pt x="11" y="19"/>
                    </a:lnTo>
                    <a:lnTo>
                      <a:pt x="13" y="14"/>
                    </a:lnTo>
                    <a:lnTo>
                      <a:pt x="12" y="6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63" name="Freeform 67"/>
              <p:cNvSpPr>
                <a:spLocks/>
              </p:cNvSpPr>
              <p:nvPr/>
            </p:nvSpPr>
            <p:spPr bwMode="auto">
              <a:xfrm>
                <a:off x="5918" y="3636"/>
                <a:ext cx="8" cy="37"/>
              </a:xfrm>
              <a:custGeom>
                <a:avLst/>
                <a:gdLst>
                  <a:gd name="T0" fmla="*/ 4 w 8"/>
                  <a:gd name="T1" fmla="*/ 0 h 37"/>
                  <a:gd name="T2" fmla="*/ 0 w 8"/>
                  <a:gd name="T3" fmla="*/ 6 h 37"/>
                  <a:gd name="T4" fmla="*/ 2 w 8"/>
                  <a:gd name="T5" fmla="*/ 10 h 37"/>
                  <a:gd name="T6" fmla="*/ 4 w 8"/>
                  <a:gd name="T7" fmla="*/ 13 h 37"/>
                  <a:gd name="T8" fmla="*/ 5 w 8"/>
                  <a:gd name="T9" fmla="*/ 19 h 37"/>
                  <a:gd name="T10" fmla="*/ 5 w 8"/>
                  <a:gd name="T11" fmla="*/ 26 h 37"/>
                  <a:gd name="T12" fmla="*/ 5 w 8"/>
                  <a:gd name="T13" fmla="*/ 31 h 37"/>
                  <a:gd name="T14" fmla="*/ 6 w 8"/>
                  <a:gd name="T15" fmla="*/ 36 h 37"/>
                  <a:gd name="T16" fmla="*/ 6 w 8"/>
                  <a:gd name="T17" fmla="*/ 29 h 37"/>
                  <a:gd name="T18" fmla="*/ 7 w 8"/>
                  <a:gd name="T19" fmla="*/ 20 h 37"/>
                  <a:gd name="T20" fmla="*/ 6 w 8"/>
                  <a:gd name="T21" fmla="*/ 12 h 37"/>
                  <a:gd name="T22" fmla="*/ 6 w 8"/>
                  <a:gd name="T23" fmla="*/ 5 h 37"/>
                  <a:gd name="T24" fmla="*/ 4 w 8"/>
                  <a:gd name="T25" fmla="*/ 0 h 3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"/>
                  <a:gd name="T40" fmla="*/ 0 h 37"/>
                  <a:gd name="T41" fmla="*/ 8 w 8"/>
                  <a:gd name="T42" fmla="*/ 37 h 3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" h="37">
                    <a:moveTo>
                      <a:pt x="4" y="0"/>
                    </a:moveTo>
                    <a:lnTo>
                      <a:pt x="0" y="6"/>
                    </a:lnTo>
                    <a:lnTo>
                      <a:pt x="2" y="10"/>
                    </a:lnTo>
                    <a:lnTo>
                      <a:pt x="4" y="13"/>
                    </a:lnTo>
                    <a:lnTo>
                      <a:pt x="5" y="19"/>
                    </a:lnTo>
                    <a:lnTo>
                      <a:pt x="5" y="26"/>
                    </a:lnTo>
                    <a:lnTo>
                      <a:pt x="5" y="31"/>
                    </a:lnTo>
                    <a:lnTo>
                      <a:pt x="6" y="36"/>
                    </a:lnTo>
                    <a:lnTo>
                      <a:pt x="6" y="29"/>
                    </a:lnTo>
                    <a:lnTo>
                      <a:pt x="7" y="20"/>
                    </a:lnTo>
                    <a:lnTo>
                      <a:pt x="6" y="12"/>
                    </a:lnTo>
                    <a:lnTo>
                      <a:pt x="6" y="5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64" name="Freeform 68"/>
              <p:cNvSpPr>
                <a:spLocks/>
              </p:cNvSpPr>
              <p:nvPr/>
            </p:nvSpPr>
            <p:spPr bwMode="auto">
              <a:xfrm>
                <a:off x="5921" y="3680"/>
                <a:ext cx="24" cy="24"/>
              </a:xfrm>
              <a:custGeom>
                <a:avLst/>
                <a:gdLst>
                  <a:gd name="T0" fmla="*/ 0 w 24"/>
                  <a:gd name="T1" fmla="*/ 0 h 24"/>
                  <a:gd name="T2" fmla="*/ 5 w 24"/>
                  <a:gd name="T3" fmla="*/ 9 h 24"/>
                  <a:gd name="T4" fmla="*/ 8 w 24"/>
                  <a:gd name="T5" fmla="*/ 15 h 24"/>
                  <a:gd name="T6" fmla="*/ 18 w 24"/>
                  <a:gd name="T7" fmla="*/ 20 h 24"/>
                  <a:gd name="T8" fmla="*/ 23 w 24"/>
                  <a:gd name="T9" fmla="*/ 23 h 24"/>
                  <a:gd name="T10" fmla="*/ 16 w 24"/>
                  <a:gd name="T11" fmla="*/ 17 h 24"/>
                  <a:gd name="T12" fmla="*/ 12 w 24"/>
                  <a:gd name="T13" fmla="*/ 14 h 24"/>
                  <a:gd name="T14" fmla="*/ 7 w 24"/>
                  <a:gd name="T15" fmla="*/ 7 h 24"/>
                  <a:gd name="T16" fmla="*/ 0 w 24"/>
                  <a:gd name="T17" fmla="*/ 0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4"/>
                  <a:gd name="T28" fmla="*/ 0 h 24"/>
                  <a:gd name="T29" fmla="*/ 24 w 24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4" h="24">
                    <a:moveTo>
                      <a:pt x="0" y="0"/>
                    </a:moveTo>
                    <a:lnTo>
                      <a:pt x="5" y="9"/>
                    </a:lnTo>
                    <a:lnTo>
                      <a:pt x="8" y="15"/>
                    </a:lnTo>
                    <a:lnTo>
                      <a:pt x="18" y="20"/>
                    </a:lnTo>
                    <a:lnTo>
                      <a:pt x="23" y="23"/>
                    </a:lnTo>
                    <a:lnTo>
                      <a:pt x="16" y="17"/>
                    </a:lnTo>
                    <a:lnTo>
                      <a:pt x="12" y="14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65" name="Freeform 69"/>
              <p:cNvSpPr>
                <a:spLocks/>
              </p:cNvSpPr>
              <p:nvPr/>
            </p:nvSpPr>
            <p:spPr bwMode="auto">
              <a:xfrm>
                <a:off x="5881" y="3679"/>
                <a:ext cx="39" cy="11"/>
              </a:xfrm>
              <a:custGeom>
                <a:avLst/>
                <a:gdLst>
                  <a:gd name="T0" fmla="*/ 0 w 39"/>
                  <a:gd name="T1" fmla="*/ 0 h 11"/>
                  <a:gd name="T2" fmla="*/ 11 w 39"/>
                  <a:gd name="T3" fmla="*/ 5 h 11"/>
                  <a:gd name="T4" fmla="*/ 18 w 39"/>
                  <a:gd name="T5" fmla="*/ 5 h 11"/>
                  <a:gd name="T6" fmla="*/ 24 w 39"/>
                  <a:gd name="T7" fmla="*/ 8 h 11"/>
                  <a:gd name="T8" fmla="*/ 38 w 39"/>
                  <a:gd name="T9" fmla="*/ 10 h 11"/>
                  <a:gd name="T10" fmla="*/ 29 w 39"/>
                  <a:gd name="T11" fmla="*/ 6 h 11"/>
                  <a:gd name="T12" fmla="*/ 18 w 39"/>
                  <a:gd name="T13" fmla="*/ 3 h 11"/>
                  <a:gd name="T14" fmla="*/ 9 w 39"/>
                  <a:gd name="T15" fmla="*/ 2 h 11"/>
                  <a:gd name="T16" fmla="*/ 0 w 39"/>
                  <a:gd name="T17" fmla="*/ 0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9"/>
                  <a:gd name="T28" fmla="*/ 0 h 11"/>
                  <a:gd name="T29" fmla="*/ 39 w 39"/>
                  <a:gd name="T30" fmla="*/ 11 h 1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9" h="11">
                    <a:moveTo>
                      <a:pt x="0" y="0"/>
                    </a:moveTo>
                    <a:lnTo>
                      <a:pt x="11" y="5"/>
                    </a:lnTo>
                    <a:lnTo>
                      <a:pt x="18" y="5"/>
                    </a:lnTo>
                    <a:lnTo>
                      <a:pt x="24" y="8"/>
                    </a:lnTo>
                    <a:lnTo>
                      <a:pt x="38" y="10"/>
                    </a:lnTo>
                    <a:lnTo>
                      <a:pt x="29" y="6"/>
                    </a:lnTo>
                    <a:lnTo>
                      <a:pt x="18" y="3"/>
                    </a:lnTo>
                    <a:lnTo>
                      <a:pt x="9" y="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66" name="Freeform 70"/>
              <p:cNvSpPr>
                <a:spLocks/>
              </p:cNvSpPr>
              <p:nvPr/>
            </p:nvSpPr>
            <p:spPr bwMode="auto">
              <a:xfrm>
                <a:off x="5876" y="3667"/>
                <a:ext cx="35" cy="17"/>
              </a:xfrm>
              <a:custGeom>
                <a:avLst/>
                <a:gdLst>
                  <a:gd name="T0" fmla="*/ 0 w 35"/>
                  <a:gd name="T1" fmla="*/ 0 h 17"/>
                  <a:gd name="T2" fmla="*/ 10 w 35"/>
                  <a:gd name="T3" fmla="*/ 8 h 17"/>
                  <a:gd name="T4" fmla="*/ 19 w 35"/>
                  <a:gd name="T5" fmla="*/ 9 h 17"/>
                  <a:gd name="T6" fmla="*/ 24 w 35"/>
                  <a:gd name="T7" fmla="*/ 12 h 17"/>
                  <a:gd name="T8" fmla="*/ 34 w 35"/>
                  <a:gd name="T9" fmla="*/ 16 h 17"/>
                  <a:gd name="T10" fmla="*/ 25 w 35"/>
                  <a:gd name="T11" fmla="*/ 10 h 17"/>
                  <a:gd name="T12" fmla="*/ 18 w 35"/>
                  <a:gd name="T13" fmla="*/ 6 h 17"/>
                  <a:gd name="T14" fmla="*/ 9 w 35"/>
                  <a:gd name="T15" fmla="*/ 4 h 17"/>
                  <a:gd name="T16" fmla="*/ 0 w 35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5"/>
                  <a:gd name="T28" fmla="*/ 0 h 17"/>
                  <a:gd name="T29" fmla="*/ 35 w 35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5" h="17">
                    <a:moveTo>
                      <a:pt x="0" y="0"/>
                    </a:moveTo>
                    <a:lnTo>
                      <a:pt x="10" y="8"/>
                    </a:lnTo>
                    <a:lnTo>
                      <a:pt x="19" y="9"/>
                    </a:lnTo>
                    <a:lnTo>
                      <a:pt x="24" y="12"/>
                    </a:lnTo>
                    <a:lnTo>
                      <a:pt x="34" y="16"/>
                    </a:lnTo>
                    <a:lnTo>
                      <a:pt x="25" y="10"/>
                    </a:lnTo>
                    <a:lnTo>
                      <a:pt x="18" y="6"/>
                    </a:lnTo>
                    <a:lnTo>
                      <a:pt x="9" y="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67" name="Freeform 71"/>
              <p:cNvSpPr>
                <a:spLocks/>
              </p:cNvSpPr>
              <p:nvPr/>
            </p:nvSpPr>
            <p:spPr bwMode="auto">
              <a:xfrm>
                <a:off x="5852" y="3648"/>
                <a:ext cx="51" cy="26"/>
              </a:xfrm>
              <a:custGeom>
                <a:avLst/>
                <a:gdLst>
                  <a:gd name="T0" fmla="*/ 50 w 51"/>
                  <a:gd name="T1" fmla="*/ 25 h 26"/>
                  <a:gd name="T2" fmla="*/ 43 w 51"/>
                  <a:gd name="T3" fmla="*/ 20 h 26"/>
                  <a:gd name="T4" fmla="*/ 36 w 51"/>
                  <a:gd name="T5" fmla="*/ 19 h 26"/>
                  <a:gd name="T6" fmla="*/ 30 w 51"/>
                  <a:gd name="T7" fmla="*/ 16 h 26"/>
                  <a:gd name="T8" fmla="*/ 21 w 51"/>
                  <a:gd name="T9" fmla="*/ 9 h 26"/>
                  <a:gd name="T10" fmla="*/ 16 w 51"/>
                  <a:gd name="T11" fmla="*/ 4 h 26"/>
                  <a:gd name="T12" fmla="*/ 0 w 51"/>
                  <a:gd name="T13" fmla="*/ 0 h 26"/>
                  <a:gd name="T14" fmla="*/ 16 w 51"/>
                  <a:gd name="T15" fmla="*/ 2 h 26"/>
                  <a:gd name="T16" fmla="*/ 22 w 51"/>
                  <a:gd name="T17" fmla="*/ 5 h 26"/>
                  <a:gd name="T18" fmla="*/ 31 w 51"/>
                  <a:gd name="T19" fmla="*/ 13 h 26"/>
                  <a:gd name="T20" fmla="*/ 41 w 51"/>
                  <a:gd name="T21" fmla="*/ 17 h 26"/>
                  <a:gd name="T22" fmla="*/ 50 w 51"/>
                  <a:gd name="T23" fmla="*/ 25 h 2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1"/>
                  <a:gd name="T37" fmla="*/ 0 h 26"/>
                  <a:gd name="T38" fmla="*/ 51 w 51"/>
                  <a:gd name="T39" fmla="*/ 26 h 2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1" h="26">
                    <a:moveTo>
                      <a:pt x="50" y="25"/>
                    </a:moveTo>
                    <a:lnTo>
                      <a:pt x="43" y="20"/>
                    </a:lnTo>
                    <a:lnTo>
                      <a:pt x="36" y="19"/>
                    </a:lnTo>
                    <a:lnTo>
                      <a:pt x="30" y="16"/>
                    </a:lnTo>
                    <a:lnTo>
                      <a:pt x="21" y="9"/>
                    </a:lnTo>
                    <a:lnTo>
                      <a:pt x="16" y="4"/>
                    </a:lnTo>
                    <a:lnTo>
                      <a:pt x="0" y="0"/>
                    </a:lnTo>
                    <a:lnTo>
                      <a:pt x="16" y="2"/>
                    </a:lnTo>
                    <a:lnTo>
                      <a:pt x="22" y="5"/>
                    </a:lnTo>
                    <a:lnTo>
                      <a:pt x="31" y="13"/>
                    </a:lnTo>
                    <a:lnTo>
                      <a:pt x="41" y="17"/>
                    </a:lnTo>
                    <a:lnTo>
                      <a:pt x="50" y="25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68" name="Freeform 72"/>
              <p:cNvSpPr>
                <a:spLocks/>
              </p:cNvSpPr>
              <p:nvPr/>
            </p:nvSpPr>
            <p:spPr bwMode="auto">
              <a:xfrm>
                <a:off x="5873" y="3645"/>
                <a:ext cx="28" cy="22"/>
              </a:xfrm>
              <a:custGeom>
                <a:avLst/>
                <a:gdLst>
                  <a:gd name="T0" fmla="*/ 0 w 28"/>
                  <a:gd name="T1" fmla="*/ 0 h 22"/>
                  <a:gd name="T2" fmla="*/ 10 w 28"/>
                  <a:gd name="T3" fmla="*/ 6 h 22"/>
                  <a:gd name="T4" fmla="*/ 16 w 28"/>
                  <a:gd name="T5" fmla="*/ 12 h 22"/>
                  <a:gd name="T6" fmla="*/ 23 w 28"/>
                  <a:gd name="T7" fmla="*/ 16 h 22"/>
                  <a:gd name="T8" fmla="*/ 27 w 28"/>
                  <a:gd name="T9" fmla="*/ 21 h 22"/>
                  <a:gd name="T10" fmla="*/ 23 w 28"/>
                  <a:gd name="T11" fmla="*/ 13 h 22"/>
                  <a:gd name="T12" fmla="*/ 17 w 28"/>
                  <a:gd name="T13" fmla="*/ 11 h 22"/>
                  <a:gd name="T14" fmla="*/ 14 w 28"/>
                  <a:gd name="T15" fmla="*/ 7 h 22"/>
                  <a:gd name="T16" fmla="*/ 9 w 28"/>
                  <a:gd name="T17" fmla="*/ 4 h 22"/>
                  <a:gd name="T18" fmla="*/ 0 w 28"/>
                  <a:gd name="T19" fmla="*/ 0 h 2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8"/>
                  <a:gd name="T31" fmla="*/ 0 h 22"/>
                  <a:gd name="T32" fmla="*/ 28 w 28"/>
                  <a:gd name="T33" fmla="*/ 22 h 2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8" h="22">
                    <a:moveTo>
                      <a:pt x="0" y="0"/>
                    </a:moveTo>
                    <a:lnTo>
                      <a:pt x="10" y="6"/>
                    </a:lnTo>
                    <a:lnTo>
                      <a:pt x="16" y="12"/>
                    </a:lnTo>
                    <a:lnTo>
                      <a:pt x="23" y="16"/>
                    </a:lnTo>
                    <a:lnTo>
                      <a:pt x="27" y="21"/>
                    </a:lnTo>
                    <a:lnTo>
                      <a:pt x="23" y="13"/>
                    </a:lnTo>
                    <a:lnTo>
                      <a:pt x="17" y="11"/>
                    </a:lnTo>
                    <a:lnTo>
                      <a:pt x="14" y="7"/>
                    </a:lnTo>
                    <a:lnTo>
                      <a:pt x="9" y="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69" name="Freeform 73"/>
              <p:cNvSpPr>
                <a:spLocks/>
              </p:cNvSpPr>
              <p:nvPr/>
            </p:nvSpPr>
            <p:spPr bwMode="auto">
              <a:xfrm>
                <a:off x="5834" y="3658"/>
                <a:ext cx="48" cy="26"/>
              </a:xfrm>
              <a:custGeom>
                <a:avLst/>
                <a:gdLst>
                  <a:gd name="T0" fmla="*/ 0 w 48"/>
                  <a:gd name="T1" fmla="*/ 0 h 26"/>
                  <a:gd name="T2" fmla="*/ 11 w 48"/>
                  <a:gd name="T3" fmla="*/ 4 h 26"/>
                  <a:gd name="T4" fmla="*/ 17 w 48"/>
                  <a:gd name="T5" fmla="*/ 6 h 26"/>
                  <a:gd name="T6" fmla="*/ 19 w 48"/>
                  <a:gd name="T7" fmla="*/ 9 h 26"/>
                  <a:gd name="T8" fmla="*/ 27 w 48"/>
                  <a:gd name="T9" fmla="*/ 15 h 26"/>
                  <a:gd name="T10" fmla="*/ 33 w 48"/>
                  <a:gd name="T11" fmla="*/ 18 h 26"/>
                  <a:gd name="T12" fmla="*/ 39 w 48"/>
                  <a:gd name="T13" fmla="*/ 22 h 26"/>
                  <a:gd name="T14" fmla="*/ 47 w 48"/>
                  <a:gd name="T15" fmla="*/ 25 h 26"/>
                  <a:gd name="T16" fmla="*/ 37 w 48"/>
                  <a:gd name="T17" fmla="*/ 19 h 26"/>
                  <a:gd name="T18" fmla="*/ 32 w 48"/>
                  <a:gd name="T19" fmla="*/ 14 h 26"/>
                  <a:gd name="T20" fmla="*/ 27 w 48"/>
                  <a:gd name="T21" fmla="*/ 13 h 26"/>
                  <a:gd name="T22" fmla="*/ 23 w 48"/>
                  <a:gd name="T23" fmla="*/ 8 h 26"/>
                  <a:gd name="T24" fmla="*/ 18 w 48"/>
                  <a:gd name="T25" fmla="*/ 4 h 26"/>
                  <a:gd name="T26" fmla="*/ 13 w 48"/>
                  <a:gd name="T27" fmla="*/ 2 h 26"/>
                  <a:gd name="T28" fmla="*/ 0 w 48"/>
                  <a:gd name="T29" fmla="*/ 0 h 2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8"/>
                  <a:gd name="T46" fmla="*/ 0 h 26"/>
                  <a:gd name="T47" fmla="*/ 48 w 48"/>
                  <a:gd name="T48" fmla="*/ 26 h 2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8" h="26">
                    <a:moveTo>
                      <a:pt x="0" y="0"/>
                    </a:moveTo>
                    <a:lnTo>
                      <a:pt x="11" y="4"/>
                    </a:lnTo>
                    <a:lnTo>
                      <a:pt x="17" y="6"/>
                    </a:lnTo>
                    <a:lnTo>
                      <a:pt x="19" y="9"/>
                    </a:lnTo>
                    <a:lnTo>
                      <a:pt x="27" y="15"/>
                    </a:lnTo>
                    <a:lnTo>
                      <a:pt x="33" y="18"/>
                    </a:lnTo>
                    <a:lnTo>
                      <a:pt x="39" y="22"/>
                    </a:lnTo>
                    <a:lnTo>
                      <a:pt x="47" y="25"/>
                    </a:lnTo>
                    <a:lnTo>
                      <a:pt x="37" y="19"/>
                    </a:lnTo>
                    <a:lnTo>
                      <a:pt x="32" y="14"/>
                    </a:lnTo>
                    <a:lnTo>
                      <a:pt x="27" y="13"/>
                    </a:lnTo>
                    <a:lnTo>
                      <a:pt x="23" y="8"/>
                    </a:lnTo>
                    <a:lnTo>
                      <a:pt x="18" y="4"/>
                    </a:lnTo>
                    <a:lnTo>
                      <a:pt x="13" y="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70" name="Freeform 74"/>
              <p:cNvSpPr>
                <a:spLocks/>
              </p:cNvSpPr>
              <p:nvPr/>
            </p:nvSpPr>
            <p:spPr bwMode="auto">
              <a:xfrm>
                <a:off x="5852" y="3657"/>
                <a:ext cx="24" cy="17"/>
              </a:xfrm>
              <a:custGeom>
                <a:avLst/>
                <a:gdLst>
                  <a:gd name="T0" fmla="*/ 0 w 24"/>
                  <a:gd name="T1" fmla="*/ 0 h 17"/>
                  <a:gd name="T2" fmla="*/ 9 w 24"/>
                  <a:gd name="T3" fmla="*/ 2 h 17"/>
                  <a:gd name="T4" fmla="*/ 12 w 24"/>
                  <a:gd name="T5" fmla="*/ 8 h 17"/>
                  <a:gd name="T6" fmla="*/ 17 w 24"/>
                  <a:gd name="T7" fmla="*/ 11 h 17"/>
                  <a:gd name="T8" fmla="*/ 23 w 24"/>
                  <a:gd name="T9" fmla="*/ 16 h 17"/>
                  <a:gd name="T10" fmla="*/ 16 w 24"/>
                  <a:gd name="T11" fmla="*/ 8 h 17"/>
                  <a:gd name="T12" fmla="*/ 13 w 24"/>
                  <a:gd name="T13" fmla="*/ 1 h 17"/>
                  <a:gd name="T14" fmla="*/ 5 w 24"/>
                  <a:gd name="T15" fmla="*/ 0 h 17"/>
                  <a:gd name="T16" fmla="*/ 0 w 24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4"/>
                  <a:gd name="T28" fmla="*/ 0 h 17"/>
                  <a:gd name="T29" fmla="*/ 24 w 24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4" h="17">
                    <a:moveTo>
                      <a:pt x="0" y="0"/>
                    </a:moveTo>
                    <a:lnTo>
                      <a:pt x="9" y="2"/>
                    </a:lnTo>
                    <a:lnTo>
                      <a:pt x="12" y="8"/>
                    </a:lnTo>
                    <a:lnTo>
                      <a:pt x="17" y="11"/>
                    </a:lnTo>
                    <a:lnTo>
                      <a:pt x="23" y="16"/>
                    </a:lnTo>
                    <a:lnTo>
                      <a:pt x="16" y="8"/>
                    </a:lnTo>
                    <a:lnTo>
                      <a:pt x="13" y="1"/>
                    </a:lnTo>
                    <a:lnTo>
                      <a:pt x="5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71" name="Freeform 75"/>
              <p:cNvSpPr>
                <a:spLocks/>
              </p:cNvSpPr>
              <p:nvPr/>
            </p:nvSpPr>
            <p:spPr bwMode="auto">
              <a:xfrm>
                <a:off x="5930" y="3672"/>
                <a:ext cx="33" cy="30"/>
              </a:xfrm>
              <a:custGeom>
                <a:avLst/>
                <a:gdLst>
                  <a:gd name="T0" fmla="*/ 0 w 33"/>
                  <a:gd name="T1" fmla="*/ 0 h 30"/>
                  <a:gd name="T2" fmla="*/ 2 w 33"/>
                  <a:gd name="T3" fmla="*/ 8 h 30"/>
                  <a:gd name="T4" fmla="*/ 6 w 33"/>
                  <a:gd name="T5" fmla="*/ 13 h 30"/>
                  <a:gd name="T6" fmla="*/ 10 w 33"/>
                  <a:gd name="T7" fmla="*/ 16 h 30"/>
                  <a:gd name="T8" fmla="*/ 14 w 33"/>
                  <a:gd name="T9" fmla="*/ 17 h 30"/>
                  <a:gd name="T10" fmla="*/ 17 w 33"/>
                  <a:gd name="T11" fmla="*/ 19 h 30"/>
                  <a:gd name="T12" fmla="*/ 24 w 33"/>
                  <a:gd name="T13" fmla="*/ 21 h 30"/>
                  <a:gd name="T14" fmla="*/ 28 w 33"/>
                  <a:gd name="T15" fmla="*/ 23 h 30"/>
                  <a:gd name="T16" fmla="*/ 32 w 33"/>
                  <a:gd name="T17" fmla="*/ 29 h 30"/>
                  <a:gd name="T18" fmla="*/ 27 w 33"/>
                  <a:gd name="T19" fmla="*/ 20 h 30"/>
                  <a:gd name="T20" fmla="*/ 20 w 33"/>
                  <a:gd name="T21" fmla="*/ 17 h 30"/>
                  <a:gd name="T22" fmla="*/ 10 w 33"/>
                  <a:gd name="T23" fmla="*/ 14 h 30"/>
                  <a:gd name="T24" fmla="*/ 5 w 33"/>
                  <a:gd name="T25" fmla="*/ 10 h 30"/>
                  <a:gd name="T26" fmla="*/ 0 w 33"/>
                  <a:gd name="T27" fmla="*/ 0 h 3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3"/>
                  <a:gd name="T43" fmla="*/ 0 h 30"/>
                  <a:gd name="T44" fmla="*/ 33 w 33"/>
                  <a:gd name="T45" fmla="*/ 30 h 3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3" h="30">
                    <a:moveTo>
                      <a:pt x="0" y="0"/>
                    </a:moveTo>
                    <a:lnTo>
                      <a:pt x="2" y="8"/>
                    </a:lnTo>
                    <a:lnTo>
                      <a:pt x="6" y="13"/>
                    </a:lnTo>
                    <a:lnTo>
                      <a:pt x="10" y="16"/>
                    </a:lnTo>
                    <a:lnTo>
                      <a:pt x="14" y="17"/>
                    </a:lnTo>
                    <a:lnTo>
                      <a:pt x="17" y="19"/>
                    </a:lnTo>
                    <a:lnTo>
                      <a:pt x="24" y="21"/>
                    </a:lnTo>
                    <a:lnTo>
                      <a:pt x="28" y="23"/>
                    </a:lnTo>
                    <a:lnTo>
                      <a:pt x="32" y="29"/>
                    </a:lnTo>
                    <a:lnTo>
                      <a:pt x="27" y="20"/>
                    </a:lnTo>
                    <a:lnTo>
                      <a:pt x="20" y="17"/>
                    </a:lnTo>
                    <a:lnTo>
                      <a:pt x="10" y="14"/>
                    </a:lnTo>
                    <a:lnTo>
                      <a:pt x="5" y="1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72" name="Freeform 76"/>
              <p:cNvSpPr>
                <a:spLocks/>
              </p:cNvSpPr>
              <p:nvPr/>
            </p:nvSpPr>
            <p:spPr bwMode="auto">
              <a:xfrm>
                <a:off x="5925" y="3625"/>
                <a:ext cx="38" cy="58"/>
              </a:xfrm>
              <a:custGeom>
                <a:avLst/>
                <a:gdLst>
                  <a:gd name="T0" fmla="*/ 1 w 38"/>
                  <a:gd name="T1" fmla="*/ 0 h 58"/>
                  <a:gd name="T2" fmla="*/ 0 w 38"/>
                  <a:gd name="T3" fmla="*/ 7 h 58"/>
                  <a:gd name="T4" fmla="*/ 3 w 38"/>
                  <a:gd name="T5" fmla="*/ 12 h 58"/>
                  <a:gd name="T6" fmla="*/ 3 w 38"/>
                  <a:gd name="T7" fmla="*/ 20 h 58"/>
                  <a:gd name="T8" fmla="*/ 5 w 38"/>
                  <a:gd name="T9" fmla="*/ 29 h 58"/>
                  <a:gd name="T10" fmla="*/ 8 w 38"/>
                  <a:gd name="T11" fmla="*/ 37 h 58"/>
                  <a:gd name="T12" fmla="*/ 13 w 38"/>
                  <a:gd name="T13" fmla="*/ 43 h 58"/>
                  <a:gd name="T14" fmla="*/ 23 w 38"/>
                  <a:gd name="T15" fmla="*/ 48 h 58"/>
                  <a:gd name="T16" fmla="*/ 31 w 38"/>
                  <a:gd name="T17" fmla="*/ 51 h 58"/>
                  <a:gd name="T18" fmla="*/ 37 w 38"/>
                  <a:gd name="T19" fmla="*/ 57 h 58"/>
                  <a:gd name="T20" fmla="*/ 33 w 38"/>
                  <a:gd name="T21" fmla="*/ 50 h 58"/>
                  <a:gd name="T22" fmla="*/ 28 w 38"/>
                  <a:gd name="T23" fmla="*/ 47 h 58"/>
                  <a:gd name="T24" fmla="*/ 23 w 38"/>
                  <a:gd name="T25" fmla="*/ 46 h 58"/>
                  <a:gd name="T26" fmla="*/ 15 w 38"/>
                  <a:gd name="T27" fmla="*/ 41 h 58"/>
                  <a:gd name="T28" fmla="*/ 9 w 38"/>
                  <a:gd name="T29" fmla="*/ 35 h 58"/>
                  <a:gd name="T30" fmla="*/ 7 w 38"/>
                  <a:gd name="T31" fmla="*/ 26 h 58"/>
                  <a:gd name="T32" fmla="*/ 6 w 38"/>
                  <a:gd name="T33" fmla="*/ 17 h 58"/>
                  <a:gd name="T34" fmla="*/ 6 w 38"/>
                  <a:gd name="T35" fmla="*/ 12 h 58"/>
                  <a:gd name="T36" fmla="*/ 1 w 38"/>
                  <a:gd name="T37" fmla="*/ 0 h 5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8"/>
                  <a:gd name="T58" fmla="*/ 0 h 58"/>
                  <a:gd name="T59" fmla="*/ 38 w 38"/>
                  <a:gd name="T60" fmla="*/ 58 h 5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8" h="58">
                    <a:moveTo>
                      <a:pt x="1" y="0"/>
                    </a:moveTo>
                    <a:lnTo>
                      <a:pt x="0" y="7"/>
                    </a:lnTo>
                    <a:lnTo>
                      <a:pt x="3" y="12"/>
                    </a:lnTo>
                    <a:lnTo>
                      <a:pt x="3" y="20"/>
                    </a:lnTo>
                    <a:lnTo>
                      <a:pt x="5" y="29"/>
                    </a:lnTo>
                    <a:lnTo>
                      <a:pt x="8" y="37"/>
                    </a:lnTo>
                    <a:lnTo>
                      <a:pt x="13" y="43"/>
                    </a:lnTo>
                    <a:lnTo>
                      <a:pt x="23" y="48"/>
                    </a:lnTo>
                    <a:lnTo>
                      <a:pt x="31" y="51"/>
                    </a:lnTo>
                    <a:lnTo>
                      <a:pt x="37" y="57"/>
                    </a:lnTo>
                    <a:lnTo>
                      <a:pt x="33" y="50"/>
                    </a:lnTo>
                    <a:lnTo>
                      <a:pt x="28" y="47"/>
                    </a:lnTo>
                    <a:lnTo>
                      <a:pt x="23" y="46"/>
                    </a:lnTo>
                    <a:lnTo>
                      <a:pt x="15" y="41"/>
                    </a:lnTo>
                    <a:lnTo>
                      <a:pt x="9" y="35"/>
                    </a:lnTo>
                    <a:lnTo>
                      <a:pt x="7" y="26"/>
                    </a:lnTo>
                    <a:lnTo>
                      <a:pt x="6" y="17"/>
                    </a:lnTo>
                    <a:lnTo>
                      <a:pt x="6" y="12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73" name="Freeform 77"/>
              <p:cNvSpPr>
                <a:spLocks/>
              </p:cNvSpPr>
              <p:nvPr/>
            </p:nvSpPr>
            <p:spPr bwMode="auto">
              <a:xfrm>
                <a:off x="5935" y="3673"/>
                <a:ext cx="26" cy="21"/>
              </a:xfrm>
              <a:custGeom>
                <a:avLst/>
                <a:gdLst>
                  <a:gd name="T0" fmla="*/ 0 w 26"/>
                  <a:gd name="T1" fmla="*/ 0 h 21"/>
                  <a:gd name="T2" fmla="*/ 3 w 26"/>
                  <a:gd name="T3" fmla="*/ 6 h 21"/>
                  <a:gd name="T4" fmla="*/ 10 w 26"/>
                  <a:gd name="T5" fmla="*/ 10 h 21"/>
                  <a:gd name="T6" fmla="*/ 17 w 26"/>
                  <a:gd name="T7" fmla="*/ 11 h 21"/>
                  <a:gd name="T8" fmla="*/ 22 w 26"/>
                  <a:gd name="T9" fmla="*/ 15 h 21"/>
                  <a:gd name="T10" fmla="*/ 25 w 26"/>
                  <a:gd name="T11" fmla="*/ 20 h 21"/>
                  <a:gd name="T12" fmla="*/ 22 w 26"/>
                  <a:gd name="T13" fmla="*/ 12 h 21"/>
                  <a:gd name="T14" fmla="*/ 16 w 26"/>
                  <a:gd name="T15" fmla="*/ 8 h 21"/>
                  <a:gd name="T16" fmla="*/ 7 w 26"/>
                  <a:gd name="T17" fmla="*/ 6 h 21"/>
                  <a:gd name="T18" fmla="*/ 0 w 26"/>
                  <a:gd name="T19" fmla="*/ 0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6"/>
                  <a:gd name="T31" fmla="*/ 0 h 21"/>
                  <a:gd name="T32" fmla="*/ 26 w 26"/>
                  <a:gd name="T33" fmla="*/ 21 h 2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6" h="21">
                    <a:moveTo>
                      <a:pt x="0" y="0"/>
                    </a:moveTo>
                    <a:lnTo>
                      <a:pt x="3" y="6"/>
                    </a:lnTo>
                    <a:lnTo>
                      <a:pt x="10" y="10"/>
                    </a:lnTo>
                    <a:lnTo>
                      <a:pt x="17" y="11"/>
                    </a:lnTo>
                    <a:lnTo>
                      <a:pt x="22" y="15"/>
                    </a:lnTo>
                    <a:lnTo>
                      <a:pt x="25" y="20"/>
                    </a:lnTo>
                    <a:lnTo>
                      <a:pt x="22" y="12"/>
                    </a:lnTo>
                    <a:lnTo>
                      <a:pt x="16" y="8"/>
                    </a:lnTo>
                    <a:lnTo>
                      <a:pt x="7" y="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74" name="Freeform 78"/>
              <p:cNvSpPr>
                <a:spLocks/>
              </p:cNvSpPr>
              <p:nvPr/>
            </p:nvSpPr>
            <p:spPr bwMode="auto">
              <a:xfrm>
                <a:off x="5934" y="3646"/>
                <a:ext cx="18" cy="23"/>
              </a:xfrm>
              <a:custGeom>
                <a:avLst/>
                <a:gdLst>
                  <a:gd name="T0" fmla="*/ 0 w 18"/>
                  <a:gd name="T1" fmla="*/ 0 h 23"/>
                  <a:gd name="T2" fmla="*/ 5 w 18"/>
                  <a:gd name="T3" fmla="*/ 12 h 23"/>
                  <a:gd name="T4" fmla="*/ 9 w 18"/>
                  <a:gd name="T5" fmla="*/ 16 h 23"/>
                  <a:gd name="T6" fmla="*/ 13 w 18"/>
                  <a:gd name="T7" fmla="*/ 19 h 23"/>
                  <a:gd name="T8" fmla="*/ 17 w 18"/>
                  <a:gd name="T9" fmla="*/ 22 h 23"/>
                  <a:gd name="T10" fmla="*/ 12 w 18"/>
                  <a:gd name="T11" fmla="*/ 15 h 23"/>
                  <a:gd name="T12" fmla="*/ 7 w 18"/>
                  <a:gd name="T13" fmla="*/ 10 h 23"/>
                  <a:gd name="T14" fmla="*/ 0 w 18"/>
                  <a:gd name="T15" fmla="*/ 0 h 2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"/>
                  <a:gd name="T25" fmla="*/ 0 h 23"/>
                  <a:gd name="T26" fmla="*/ 18 w 18"/>
                  <a:gd name="T27" fmla="*/ 23 h 2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" h="23">
                    <a:moveTo>
                      <a:pt x="0" y="0"/>
                    </a:moveTo>
                    <a:lnTo>
                      <a:pt x="5" y="12"/>
                    </a:lnTo>
                    <a:lnTo>
                      <a:pt x="9" y="16"/>
                    </a:lnTo>
                    <a:lnTo>
                      <a:pt x="13" y="19"/>
                    </a:lnTo>
                    <a:lnTo>
                      <a:pt x="17" y="22"/>
                    </a:lnTo>
                    <a:lnTo>
                      <a:pt x="12" y="15"/>
                    </a:lnTo>
                    <a:lnTo>
                      <a:pt x="7" y="1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75" name="Freeform 79"/>
              <p:cNvSpPr>
                <a:spLocks/>
              </p:cNvSpPr>
              <p:nvPr/>
            </p:nvSpPr>
            <p:spPr bwMode="auto">
              <a:xfrm>
                <a:off x="5927" y="3612"/>
                <a:ext cx="19" cy="45"/>
              </a:xfrm>
              <a:custGeom>
                <a:avLst/>
                <a:gdLst>
                  <a:gd name="T0" fmla="*/ 0 w 19"/>
                  <a:gd name="T1" fmla="*/ 0 h 45"/>
                  <a:gd name="T2" fmla="*/ 1 w 19"/>
                  <a:gd name="T3" fmla="*/ 10 h 45"/>
                  <a:gd name="T4" fmla="*/ 5 w 19"/>
                  <a:gd name="T5" fmla="*/ 17 h 45"/>
                  <a:gd name="T6" fmla="*/ 7 w 19"/>
                  <a:gd name="T7" fmla="*/ 27 h 45"/>
                  <a:gd name="T8" fmla="*/ 8 w 19"/>
                  <a:gd name="T9" fmla="*/ 30 h 45"/>
                  <a:gd name="T10" fmla="*/ 13 w 19"/>
                  <a:gd name="T11" fmla="*/ 38 h 45"/>
                  <a:gd name="T12" fmla="*/ 18 w 19"/>
                  <a:gd name="T13" fmla="*/ 44 h 45"/>
                  <a:gd name="T14" fmla="*/ 14 w 19"/>
                  <a:gd name="T15" fmla="*/ 35 h 45"/>
                  <a:gd name="T16" fmla="*/ 10 w 19"/>
                  <a:gd name="T17" fmla="*/ 27 h 45"/>
                  <a:gd name="T18" fmla="*/ 10 w 19"/>
                  <a:gd name="T19" fmla="*/ 17 h 45"/>
                  <a:gd name="T20" fmla="*/ 7 w 19"/>
                  <a:gd name="T21" fmla="*/ 12 h 45"/>
                  <a:gd name="T22" fmla="*/ 4 w 19"/>
                  <a:gd name="T23" fmla="*/ 5 h 45"/>
                  <a:gd name="T24" fmla="*/ 0 w 19"/>
                  <a:gd name="T25" fmla="*/ 0 h 4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9"/>
                  <a:gd name="T40" fmla="*/ 0 h 45"/>
                  <a:gd name="T41" fmla="*/ 19 w 19"/>
                  <a:gd name="T42" fmla="*/ 45 h 4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9" h="45">
                    <a:moveTo>
                      <a:pt x="0" y="0"/>
                    </a:moveTo>
                    <a:lnTo>
                      <a:pt x="1" y="10"/>
                    </a:lnTo>
                    <a:lnTo>
                      <a:pt x="5" y="17"/>
                    </a:lnTo>
                    <a:lnTo>
                      <a:pt x="7" y="27"/>
                    </a:lnTo>
                    <a:lnTo>
                      <a:pt x="8" y="30"/>
                    </a:lnTo>
                    <a:lnTo>
                      <a:pt x="13" y="38"/>
                    </a:lnTo>
                    <a:lnTo>
                      <a:pt x="18" y="44"/>
                    </a:lnTo>
                    <a:lnTo>
                      <a:pt x="14" y="35"/>
                    </a:lnTo>
                    <a:lnTo>
                      <a:pt x="10" y="27"/>
                    </a:lnTo>
                    <a:lnTo>
                      <a:pt x="10" y="17"/>
                    </a:lnTo>
                    <a:lnTo>
                      <a:pt x="7" y="12"/>
                    </a:lnTo>
                    <a:lnTo>
                      <a:pt x="4" y="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76" name="Freeform 80"/>
              <p:cNvSpPr>
                <a:spLocks/>
              </p:cNvSpPr>
              <p:nvPr/>
            </p:nvSpPr>
            <p:spPr bwMode="auto">
              <a:xfrm>
                <a:off x="5841" y="3621"/>
                <a:ext cx="17" cy="24"/>
              </a:xfrm>
              <a:custGeom>
                <a:avLst/>
                <a:gdLst>
                  <a:gd name="T0" fmla="*/ 0 w 17"/>
                  <a:gd name="T1" fmla="*/ 0 h 24"/>
                  <a:gd name="T2" fmla="*/ 6 w 17"/>
                  <a:gd name="T3" fmla="*/ 3 h 24"/>
                  <a:gd name="T4" fmla="*/ 4 w 17"/>
                  <a:gd name="T5" fmla="*/ 6 h 24"/>
                  <a:gd name="T6" fmla="*/ 5 w 17"/>
                  <a:gd name="T7" fmla="*/ 11 h 24"/>
                  <a:gd name="T8" fmla="*/ 7 w 17"/>
                  <a:gd name="T9" fmla="*/ 16 h 24"/>
                  <a:gd name="T10" fmla="*/ 12 w 17"/>
                  <a:gd name="T11" fmla="*/ 20 h 24"/>
                  <a:gd name="T12" fmla="*/ 16 w 17"/>
                  <a:gd name="T13" fmla="*/ 23 h 24"/>
                  <a:gd name="T14" fmla="*/ 9 w 17"/>
                  <a:gd name="T15" fmla="*/ 21 h 24"/>
                  <a:gd name="T16" fmla="*/ 3 w 17"/>
                  <a:gd name="T17" fmla="*/ 15 h 24"/>
                  <a:gd name="T18" fmla="*/ 2 w 17"/>
                  <a:gd name="T19" fmla="*/ 7 h 24"/>
                  <a:gd name="T20" fmla="*/ 0 w 17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7"/>
                  <a:gd name="T34" fmla="*/ 0 h 24"/>
                  <a:gd name="T35" fmla="*/ 17 w 17"/>
                  <a:gd name="T36" fmla="*/ 24 h 2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7" h="24">
                    <a:moveTo>
                      <a:pt x="0" y="0"/>
                    </a:moveTo>
                    <a:lnTo>
                      <a:pt x="6" y="3"/>
                    </a:lnTo>
                    <a:lnTo>
                      <a:pt x="4" y="6"/>
                    </a:lnTo>
                    <a:lnTo>
                      <a:pt x="5" y="11"/>
                    </a:lnTo>
                    <a:lnTo>
                      <a:pt x="7" y="16"/>
                    </a:lnTo>
                    <a:lnTo>
                      <a:pt x="12" y="20"/>
                    </a:lnTo>
                    <a:lnTo>
                      <a:pt x="16" y="23"/>
                    </a:lnTo>
                    <a:lnTo>
                      <a:pt x="9" y="21"/>
                    </a:lnTo>
                    <a:lnTo>
                      <a:pt x="3" y="15"/>
                    </a:lnTo>
                    <a:lnTo>
                      <a:pt x="2" y="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77" name="Freeform 81"/>
              <p:cNvSpPr>
                <a:spLocks/>
              </p:cNvSpPr>
              <p:nvPr/>
            </p:nvSpPr>
            <p:spPr bwMode="auto">
              <a:xfrm>
                <a:off x="5833" y="3618"/>
                <a:ext cx="14" cy="28"/>
              </a:xfrm>
              <a:custGeom>
                <a:avLst/>
                <a:gdLst>
                  <a:gd name="T0" fmla="*/ 0 w 14"/>
                  <a:gd name="T1" fmla="*/ 0 h 28"/>
                  <a:gd name="T2" fmla="*/ 4 w 14"/>
                  <a:gd name="T3" fmla="*/ 3 h 28"/>
                  <a:gd name="T4" fmla="*/ 5 w 14"/>
                  <a:gd name="T5" fmla="*/ 9 h 28"/>
                  <a:gd name="T6" fmla="*/ 6 w 14"/>
                  <a:gd name="T7" fmla="*/ 16 h 28"/>
                  <a:gd name="T8" fmla="*/ 8 w 14"/>
                  <a:gd name="T9" fmla="*/ 20 h 28"/>
                  <a:gd name="T10" fmla="*/ 13 w 14"/>
                  <a:gd name="T11" fmla="*/ 27 h 28"/>
                  <a:gd name="T12" fmla="*/ 7 w 14"/>
                  <a:gd name="T13" fmla="*/ 23 h 28"/>
                  <a:gd name="T14" fmla="*/ 4 w 14"/>
                  <a:gd name="T15" fmla="*/ 14 h 28"/>
                  <a:gd name="T16" fmla="*/ 3 w 14"/>
                  <a:gd name="T17" fmla="*/ 7 h 28"/>
                  <a:gd name="T18" fmla="*/ 0 w 14"/>
                  <a:gd name="T19" fmla="*/ 0 h 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28"/>
                  <a:gd name="T32" fmla="*/ 14 w 14"/>
                  <a:gd name="T33" fmla="*/ 28 h 2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28">
                    <a:moveTo>
                      <a:pt x="0" y="0"/>
                    </a:moveTo>
                    <a:lnTo>
                      <a:pt x="4" y="3"/>
                    </a:lnTo>
                    <a:lnTo>
                      <a:pt x="5" y="9"/>
                    </a:lnTo>
                    <a:lnTo>
                      <a:pt x="6" y="16"/>
                    </a:lnTo>
                    <a:lnTo>
                      <a:pt x="8" y="20"/>
                    </a:lnTo>
                    <a:lnTo>
                      <a:pt x="13" y="27"/>
                    </a:lnTo>
                    <a:lnTo>
                      <a:pt x="7" y="23"/>
                    </a:lnTo>
                    <a:lnTo>
                      <a:pt x="4" y="14"/>
                    </a:lnTo>
                    <a:lnTo>
                      <a:pt x="3" y="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78" name="Freeform 82"/>
              <p:cNvSpPr>
                <a:spLocks/>
              </p:cNvSpPr>
              <p:nvPr/>
            </p:nvSpPr>
            <p:spPr bwMode="auto">
              <a:xfrm>
                <a:off x="5826" y="3619"/>
                <a:ext cx="36" cy="35"/>
              </a:xfrm>
              <a:custGeom>
                <a:avLst/>
                <a:gdLst>
                  <a:gd name="T0" fmla="*/ 0 w 36"/>
                  <a:gd name="T1" fmla="*/ 0 h 35"/>
                  <a:gd name="T2" fmla="*/ 3 w 36"/>
                  <a:gd name="T3" fmla="*/ 8 h 35"/>
                  <a:gd name="T4" fmla="*/ 9 w 36"/>
                  <a:gd name="T5" fmla="*/ 17 h 35"/>
                  <a:gd name="T6" fmla="*/ 13 w 36"/>
                  <a:gd name="T7" fmla="*/ 25 h 35"/>
                  <a:gd name="T8" fmla="*/ 19 w 36"/>
                  <a:gd name="T9" fmla="*/ 30 h 35"/>
                  <a:gd name="T10" fmla="*/ 28 w 36"/>
                  <a:gd name="T11" fmla="*/ 32 h 35"/>
                  <a:gd name="T12" fmla="*/ 35 w 36"/>
                  <a:gd name="T13" fmla="*/ 34 h 35"/>
                  <a:gd name="T14" fmla="*/ 27 w 36"/>
                  <a:gd name="T15" fmla="*/ 33 h 35"/>
                  <a:gd name="T16" fmla="*/ 18 w 36"/>
                  <a:gd name="T17" fmla="*/ 32 h 35"/>
                  <a:gd name="T18" fmla="*/ 12 w 36"/>
                  <a:gd name="T19" fmla="*/ 27 h 35"/>
                  <a:gd name="T20" fmla="*/ 6 w 36"/>
                  <a:gd name="T21" fmla="*/ 19 h 35"/>
                  <a:gd name="T22" fmla="*/ 3 w 36"/>
                  <a:gd name="T23" fmla="*/ 11 h 35"/>
                  <a:gd name="T24" fmla="*/ 0 w 36"/>
                  <a:gd name="T25" fmla="*/ 0 h 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6"/>
                  <a:gd name="T40" fmla="*/ 0 h 35"/>
                  <a:gd name="T41" fmla="*/ 36 w 36"/>
                  <a:gd name="T42" fmla="*/ 35 h 3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6" h="35">
                    <a:moveTo>
                      <a:pt x="0" y="0"/>
                    </a:moveTo>
                    <a:lnTo>
                      <a:pt x="3" y="8"/>
                    </a:lnTo>
                    <a:lnTo>
                      <a:pt x="9" y="17"/>
                    </a:lnTo>
                    <a:lnTo>
                      <a:pt x="13" y="25"/>
                    </a:lnTo>
                    <a:lnTo>
                      <a:pt x="19" y="30"/>
                    </a:lnTo>
                    <a:lnTo>
                      <a:pt x="28" y="32"/>
                    </a:lnTo>
                    <a:lnTo>
                      <a:pt x="35" y="34"/>
                    </a:lnTo>
                    <a:lnTo>
                      <a:pt x="27" y="33"/>
                    </a:lnTo>
                    <a:lnTo>
                      <a:pt x="18" y="32"/>
                    </a:lnTo>
                    <a:lnTo>
                      <a:pt x="12" y="27"/>
                    </a:lnTo>
                    <a:lnTo>
                      <a:pt x="6" y="19"/>
                    </a:lnTo>
                    <a:lnTo>
                      <a:pt x="3" y="1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79" name="Freeform 83"/>
              <p:cNvSpPr>
                <a:spLocks/>
              </p:cNvSpPr>
              <p:nvPr/>
            </p:nvSpPr>
            <p:spPr bwMode="auto">
              <a:xfrm>
                <a:off x="5787" y="3621"/>
                <a:ext cx="47" cy="36"/>
              </a:xfrm>
              <a:custGeom>
                <a:avLst/>
                <a:gdLst>
                  <a:gd name="T0" fmla="*/ 0 w 47"/>
                  <a:gd name="T1" fmla="*/ 0 h 36"/>
                  <a:gd name="T2" fmla="*/ 5 w 47"/>
                  <a:gd name="T3" fmla="*/ 9 h 36"/>
                  <a:gd name="T4" fmla="*/ 8 w 47"/>
                  <a:gd name="T5" fmla="*/ 14 h 36"/>
                  <a:gd name="T6" fmla="*/ 11 w 47"/>
                  <a:gd name="T7" fmla="*/ 18 h 36"/>
                  <a:gd name="T8" fmla="*/ 13 w 47"/>
                  <a:gd name="T9" fmla="*/ 22 h 36"/>
                  <a:gd name="T10" fmla="*/ 19 w 47"/>
                  <a:gd name="T11" fmla="*/ 26 h 36"/>
                  <a:gd name="T12" fmla="*/ 24 w 47"/>
                  <a:gd name="T13" fmla="*/ 30 h 36"/>
                  <a:gd name="T14" fmla="*/ 31 w 47"/>
                  <a:gd name="T15" fmla="*/ 31 h 36"/>
                  <a:gd name="T16" fmla="*/ 38 w 47"/>
                  <a:gd name="T17" fmla="*/ 33 h 36"/>
                  <a:gd name="T18" fmla="*/ 44 w 47"/>
                  <a:gd name="T19" fmla="*/ 35 h 36"/>
                  <a:gd name="T20" fmla="*/ 46 w 47"/>
                  <a:gd name="T21" fmla="*/ 35 h 36"/>
                  <a:gd name="T22" fmla="*/ 35 w 47"/>
                  <a:gd name="T23" fmla="*/ 30 h 36"/>
                  <a:gd name="T24" fmla="*/ 26 w 47"/>
                  <a:gd name="T25" fmla="*/ 26 h 36"/>
                  <a:gd name="T26" fmla="*/ 21 w 47"/>
                  <a:gd name="T27" fmla="*/ 25 h 36"/>
                  <a:gd name="T28" fmla="*/ 13 w 47"/>
                  <a:gd name="T29" fmla="*/ 19 h 36"/>
                  <a:gd name="T30" fmla="*/ 11 w 47"/>
                  <a:gd name="T31" fmla="*/ 11 h 36"/>
                  <a:gd name="T32" fmla="*/ 7 w 47"/>
                  <a:gd name="T33" fmla="*/ 7 h 36"/>
                  <a:gd name="T34" fmla="*/ 0 w 47"/>
                  <a:gd name="T35" fmla="*/ 0 h 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7"/>
                  <a:gd name="T55" fmla="*/ 0 h 36"/>
                  <a:gd name="T56" fmla="*/ 47 w 47"/>
                  <a:gd name="T57" fmla="*/ 36 h 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7" h="36">
                    <a:moveTo>
                      <a:pt x="0" y="0"/>
                    </a:moveTo>
                    <a:lnTo>
                      <a:pt x="5" y="9"/>
                    </a:lnTo>
                    <a:lnTo>
                      <a:pt x="8" y="14"/>
                    </a:lnTo>
                    <a:lnTo>
                      <a:pt x="11" y="18"/>
                    </a:lnTo>
                    <a:lnTo>
                      <a:pt x="13" y="22"/>
                    </a:lnTo>
                    <a:lnTo>
                      <a:pt x="19" y="26"/>
                    </a:lnTo>
                    <a:lnTo>
                      <a:pt x="24" y="30"/>
                    </a:lnTo>
                    <a:lnTo>
                      <a:pt x="31" y="31"/>
                    </a:lnTo>
                    <a:lnTo>
                      <a:pt x="38" y="33"/>
                    </a:lnTo>
                    <a:lnTo>
                      <a:pt x="44" y="35"/>
                    </a:lnTo>
                    <a:lnTo>
                      <a:pt x="46" y="35"/>
                    </a:lnTo>
                    <a:lnTo>
                      <a:pt x="35" y="30"/>
                    </a:lnTo>
                    <a:lnTo>
                      <a:pt x="26" y="26"/>
                    </a:lnTo>
                    <a:lnTo>
                      <a:pt x="21" y="25"/>
                    </a:lnTo>
                    <a:lnTo>
                      <a:pt x="13" y="19"/>
                    </a:lnTo>
                    <a:lnTo>
                      <a:pt x="11" y="11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80" name="Freeform 84"/>
              <p:cNvSpPr>
                <a:spLocks/>
              </p:cNvSpPr>
              <p:nvPr/>
            </p:nvSpPr>
            <p:spPr bwMode="auto">
              <a:xfrm>
                <a:off x="5791" y="3634"/>
                <a:ext cx="8" cy="13"/>
              </a:xfrm>
              <a:custGeom>
                <a:avLst/>
                <a:gdLst>
                  <a:gd name="T0" fmla="*/ 0 w 8"/>
                  <a:gd name="T1" fmla="*/ 0 h 13"/>
                  <a:gd name="T2" fmla="*/ 3 w 8"/>
                  <a:gd name="T3" fmla="*/ 6 h 13"/>
                  <a:gd name="T4" fmla="*/ 7 w 8"/>
                  <a:gd name="T5" fmla="*/ 12 h 13"/>
                  <a:gd name="T6" fmla="*/ 2 w 8"/>
                  <a:gd name="T7" fmla="*/ 8 h 13"/>
                  <a:gd name="T8" fmla="*/ 0 w 8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3"/>
                  <a:gd name="T17" fmla="*/ 8 w 8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3">
                    <a:moveTo>
                      <a:pt x="0" y="0"/>
                    </a:moveTo>
                    <a:lnTo>
                      <a:pt x="3" y="6"/>
                    </a:lnTo>
                    <a:lnTo>
                      <a:pt x="7" y="12"/>
                    </a:lnTo>
                    <a:lnTo>
                      <a:pt x="2" y="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81" name="Freeform 85"/>
              <p:cNvSpPr>
                <a:spLocks/>
              </p:cNvSpPr>
              <p:nvPr/>
            </p:nvSpPr>
            <p:spPr bwMode="auto">
              <a:xfrm>
                <a:off x="5784" y="3633"/>
                <a:ext cx="14" cy="16"/>
              </a:xfrm>
              <a:custGeom>
                <a:avLst/>
                <a:gdLst>
                  <a:gd name="T0" fmla="*/ 3 w 14"/>
                  <a:gd name="T1" fmla="*/ 0 h 16"/>
                  <a:gd name="T2" fmla="*/ 4 w 14"/>
                  <a:gd name="T3" fmla="*/ 5 h 16"/>
                  <a:gd name="T4" fmla="*/ 6 w 14"/>
                  <a:gd name="T5" fmla="*/ 10 h 16"/>
                  <a:gd name="T6" fmla="*/ 13 w 14"/>
                  <a:gd name="T7" fmla="*/ 15 h 16"/>
                  <a:gd name="T8" fmla="*/ 5 w 14"/>
                  <a:gd name="T9" fmla="*/ 12 h 16"/>
                  <a:gd name="T10" fmla="*/ 0 w 14"/>
                  <a:gd name="T11" fmla="*/ 6 h 16"/>
                  <a:gd name="T12" fmla="*/ 3 w 14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16"/>
                  <a:gd name="T23" fmla="*/ 14 w 14"/>
                  <a:gd name="T24" fmla="*/ 16 h 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16">
                    <a:moveTo>
                      <a:pt x="3" y="0"/>
                    </a:moveTo>
                    <a:lnTo>
                      <a:pt x="4" y="5"/>
                    </a:lnTo>
                    <a:lnTo>
                      <a:pt x="6" y="10"/>
                    </a:lnTo>
                    <a:lnTo>
                      <a:pt x="13" y="15"/>
                    </a:lnTo>
                    <a:lnTo>
                      <a:pt x="5" y="12"/>
                    </a:lnTo>
                    <a:lnTo>
                      <a:pt x="0" y="6"/>
                    </a:lnTo>
                    <a:lnTo>
                      <a:pt x="3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82" name="Freeform 86"/>
              <p:cNvSpPr>
                <a:spLocks/>
              </p:cNvSpPr>
              <p:nvPr/>
            </p:nvSpPr>
            <p:spPr bwMode="auto">
              <a:xfrm>
                <a:off x="5779" y="3630"/>
                <a:ext cx="6" cy="11"/>
              </a:xfrm>
              <a:custGeom>
                <a:avLst/>
                <a:gdLst>
                  <a:gd name="T0" fmla="*/ 5 w 6"/>
                  <a:gd name="T1" fmla="*/ 0 h 11"/>
                  <a:gd name="T2" fmla="*/ 3 w 6"/>
                  <a:gd name="T3" fmla="*/ 2 h 11"/>
                  <a:gd name="T4" fmla="*/ 3 w 6"/>
                  <a:gd name="T5" fmla="*/ 6 h 11"/>
                  <a:gd name="T6" fmla="*/ 3 w 6"/>
                  <a:gd name="T7" fmla="*/ 10 h 11"/>
                  <a:gd name="T8" fmla="*/ 1 w 6"/>
                  <a:gd name="T9" fmla="*/ 7 h 11"/>
                  <a:gd name="T10" fmla="*/ 0 w 6"/>
                  <a:gd name="T11" fmla="*/ 0 h 11"/>
                  <a:gd name="T12" fmla="*/ 5 w 6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11"/>
                  <a:gd name="T23" fmla="*/ 6 w 6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11">
                    <a:moveTo>
                      <a:pt x="5" y="0"/>
                    </a:moveTo>
                    <a:lnTo>
                      <a:pt x="3" y="2"/>
                    </a:lnTo>
                    <a:lnTo>
                      <a:pt x="3" y="6"/>
                    </a:lnTo>
                    <a:lnTo>
                      <a:pt x="3" y="10"/>
                    </a:lnTo>
                    <a:lnTo>
                      <a:pt x="1" y="7"/>
                    </a:lnTo>
                    <a:lnTo>
                      <a:pt x="0" y="0"/>
                    </a:lnTo>
                    <a:lnTo>
                      <a:pt x="5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83" name="Freeform 87"/>
              <p:cNvSpPr>
                <a:spLocks/>
              </p:cNvSpPr>
              <p:nvPr/>
            </p:nvSpPr>
            <p:spPr bwMode="auto">
              <a:xfrm>
                <a:off x="5772" y="3625"/>
                <a:ext cx="7" cy="16"/>
              </a:xfrm>
              <a:custGeom>
                <a:avLst/>
                <a:gdLst>
                  <a:gd name="T0" fmla="*/ 0 w 7"/>
                  <a:gd name="T1" fmla="*/ 0 h 16"/>
                  <a:gd name="T2" fmla="*/ 3 w 7"/>
                  <a:gd name="T3" fmla="*/ 2 h 16"/>
                  <a:gd name="T4" fmla="*/ 3 w 7"/>
                  <a:gd name="T5" fmla="*/ 5 h 16"/>
                  <a:gd name="T6" fmla="*/ 3 w 7"/>
                  <a:gd name="T7" fmla="*/ 8 h 16"/>
                  <a:gd name="T8" fmla="*/ 3 w 7"/>
                  <a:gd name="T9" fmla="*/ 11 h 16"/>
                  <a:gd name="T10" fmla="*/ 6 w 7"/>
                  <a:gd name="T11" fmla="*/ 15 h 16"/>
                  <a:gd name="T12" fmla="*/ 1 w 7"/>
                  <a:gd name="T13" fmla="*/ 10 h 16"/>
                  <a:gd name="T14" fmla="*/ 2 w 7"/>
                  <a:gd name="T15" fmla="*/ 7 h 16"/>
                  <a:gd name="T16" fmla="*/ 0 w 7"/>
                  <a:gd name="T17" fmla="*/ 0 h 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6"/>
                  <a:gd name="T29" fmla="*/ 7 w 7"/>
                  <a:gd name="T30" fmla="*/ 16 h 1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6">
                    <a:moveTo>
                      <a:pt x="0" y="0"/>
                    </a:moveTo>
                    <a:lnTo>
                      <a:pt x="3" y="2"/>
                    </a:lnTo>
                    <a:lnTo>
                      <a:pt x="3" y="5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6" y="15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84" name="Freeform 88"/>
              <p:cNvSpPr>
                <a:spLocks/>
              </p:cNvSpPr>
              <p:nvPr/>
            </p:nvSpPr>
            <p:spPr bwMode="auto">
              <a:xfrm>
                <a:off x="5783" y="3610"/>
                <a:ext cx="64" cy="47"/>
              </a:xfrm>
              <a:custGeom>
                <a:avLst/>
                <a:gdLst>
                  <a:gd name="T0" fmla="*/ 0 w 64"/>
                  <a:gd name="T1" fmla="*/ 0 h 47"/>
                  <a:gd name="T2" fmla="*/ 3 w 64"/>
                  <a:gd name="T3" fmla="*/ 7 h 47"/>
                  <a:gd name="T4" fmla="*/ 7 w 64"/>
                  <a:gd name="T5" fmla="*/ 9 h 47"/>
                  <a:gd name="T6" fmla="*/ 11 w 64"/>
                  <a:gd name="T7" fmla="*/ 14 h 47"/>
                  <a:gd name="T8" fmla="*/ 18 w 64"/>
                  <a:gd name="T9" fmla="*/ 19 h 47"/>
                  <a:gd name="T10" fmla="*/ 21 w 64"/>
                  <a:gd name="T11" fmla="*/ 27 h 47"/>
                  <a:gd name="T12" fmla="*/ 27 w 64"/>
                  <a:gd name="T13" fmla="*/ 33 h 47"/>
                  <a:gd name="T14" fmla="*/ 32 w 64"/>
                  <a:gd name="T15" fmla="*/ 35 h 47"/>
                  <a:gd name="T16" fmla="*/ 39 w 64"/>
                  <a:gd name="T17" fmla="*/ 37 h 47"/>
                  <a:gd name="T18" fmla="*/ 48 w 64"/>
                  <a:gd name="T19" fmla="*/ 41 h 47"/>
                  <a:gd name="T20" fmla="*/ 56 w 64"/>
                  <a:gd name="T21" fmla="*/ 44 h 47"/>
                  <a:gd name="T22" fmla="*/ 63 w 64"/>
                  <a:gd name="T23" fmla="*/ 46 h 47"/>
                  <a:gd name="T24" fmla="*/ 53 w 64"/>
                  <a:gd name="T25" fmla="*/ 40 h 47"/>
                  <a:gd name="T26" fmla="*/ 43 w 64"/>
                  <a:gd name="T27" fmla="*/ 35 h 47"/>
                  <a:gd name="T28" fmla="*/ 34 w 64"/>
                  <a:gd name="T29" fmla="*/ 32 h 47"/>
                  <a:gd name="T30" fmla="*/ 29 w 64"/>
                  <a:gd name="T31" fmla="*/ 29 h 47"/>
                  <a:gd name="T32" fmla="*/ 25 w 64"/>
                  <a:gd name="T33" fmla="*/ 25 h 47"/>
                  <a:gd name="T34" fmla="*/ 20 w 64"/>
                  <a:gd name="T35" fmla="*/ 16 h 47"/>
                  <a:gd name="T36" fmla="*/ 16 w 64"/>
                  <a:gd name="T37" fmla="*/ 13 h 47"/>
                  <a:gd name="T38" fmla="*/ 7 w 64"/>
                  <a:gd name="T39" fmla="*/ 7 h 47"/>
                  <a:gd name="T40" fmla="*/ 0 w 64"/>
                  <a:gd name="T41" fmla="*/ 0 h 4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4"/>
                  <a:gd name="T64" fmla="*/ 0 h 47"/>
                  <a:gd name="T65" fmla="*/ 64 w 64"/>
                  <a:gd name="T66" fmla="*/ 47 h 4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4" h="47">
                    <a:moveTo>
                      <a:pt x="0" y="0"/>
                    </a:moveTo>
                    <a:lnTo>
                      <a:pt x="3" y="7"/>
                    </a:lnTo>
                    <a:lnTo>
                      <a:pt x="7" y="9"/>
                    </a:lnTo>
                    <a:lnTo>
                      <a:pt x="11" y="14"/>
                    </a:lnTo>
                    <a:lnTo>
                      <a:pt x="18" y="19"/>
                    </a:lnTo>
                    <a:lnTo>
                      <a:pt x="21" y="27"/>
                    </a:lnTo>
                    <a:lnTo>
                      <a:pt x="27" y="33"/>
                    </a:lnTo>
                    <a:lnTo>
                      <a:pt x="32" y="35"/>
                    </a:lnTo>
                    <a:lnTo>
                      <a:pt x="39" y="37"/>
                    </a:lnTo>
                    <a:lnTo>
                      <a:pt x="48" y="41"/>
                    </a:lnTo>
                    <a:lnTo>
                      <a:pt x="56" y="44"/>
                    </a:lnTo>
                    <a:lnTo>
                      <a:pt x="63" y="46"/>
                    </a:lnTo>
                    <a:lnTo>
                      <a:pt x="53" y="40"/>
                    </a:lnTo>
                    <a:lnTo>
                      <a:pt x="43" y="35"/>
                    </a:lnTo>
                    <a:lnTo>
                      <a:pt x="34" y="32"/>
                    </a:lnTo>
                    <a:lnTo>
                      <a:pt x="29" y="29"/>
                    </a:lnTo>
                    <a:lnTo>
                      <a:pt x="25" y="25"/>
                    </a:lnTo>
                    <a:lnTo>
                      <a:pt x="20" y="16"/>
                    </a:lnTo>
                    <a:lnTo>
                      <a:pt x="16" y="13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85" name="Freeform 89"/>
              <p:cNvSpPr>
                <a:spLocks/>
              </p:cNvSpPr>
              <p:nvPr/>
            </p:nvSpPr>
            <p:spPr bwMode="auto">
              <a:xfrm>
                <a:off x="5784" y="3600"/>
                <a:ext cx="47" cy="46"/>
              </a:xfrm>
              <a:custGeom>
                <a:avLst/>
                <a:gdLst>
                  <a:gd name="T0" fmla="*/ 0 w 47"/>
                  <a:gd name="T1" fmla="*/ 0 h 46"/>
                  <a:gd name="T2" fmla="*/ 5 w 47"/>
                  <a:gd name="T3" fmla="*/ 11 h 46"/>
                  <a:gd name="T4" fmla="*/ 12 w 47"/>
                  <a:gd name="T5" fmla="*/ 17 h 46"/>
                  <a:gd name="T6" fmla="*/ 20 w 47"/>
                  <a:gd name="T7" fmla="*/ 20 h 46"/>
                  <a:gd name="T8" fmla="*/ 26 w 47"/>
                  <a:gd name="T9" fmla="*/ 28 h 46"/>
                  <a:gd name="T10" fmla="*/ 27 w 47"/>
                  <a:gd name="T11" fmla="*/ 35 h 46"/>
                  <a:gd name="T12" fmla="*/ 35 w 47"/>
                  <a:gd name="T13" fmla="*/ 40 h 46"/>
                  <a:gd name="T14" fmla="*/ 46 w 47"/>
                  <a:gd name="T15" fmla="*/ 45 h 46"/>
                  <a:gd name="T16" fmla="*/ 39 w 47"/>
                  <a:gd name="T17" fmla="*/ 37 h 46"/>
                  <a:gd name="T18" fmla="*/ 33 w 47"/>
                  <a:gd name="T19" fmla="*/ 33 h 46"/>
                  <a:gd name="T20" fmla="*/ 29 w 47"/>
                  <a:gd name="T21" fmla="*/ 23 h 46"/>
                  <a:gd name="T22" fmla="*/ 20 w 47"/>
                  <a:gd name="T23" fmla="*/ 18 h 46"/>
                  <a:gd name="T24" fmla="*/ 16 w 47"/>
                  <a:gd name="T25" fmla="*/ 15 h 46"/>
                  <a:gd name="T26" fmla="*/ 8 w 47"/>
                  <a:gd name="T27" fmla="*/ 11 h 46"/>
                  <a:gd name="T28" fmla="*/ 0 w 47"/>
                  <a:gd name="T29" fmla="*/ 0 h 4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7"/>
                  <a:gd name="T46" fmla="*/ 0 h 46"/>
                  <a:gd name="T47" fmla="*/ 47 w 47"/>
                  <a:gd name="T48" fmla="*/ 46 h 4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7" h="46">
                    <a:moveTo>
                      <a:pt x="0" y="0"/>
                    </a:moveTo>
                    <a:lnTo>
                      <a:pt x="5" y="11"/>
                    </a:lnTo>
                    <a:lnTo>
                      <a:pt x="12" y="17"/>
                    </a:lnTo>
                    <a:lnTo>
                      <a:pt x="20" y="20"/>
                    </a:lnTo>
                    <a:lnTo>
                      <a:pt x="26" y="28"/>
                    </a:lnTo>
                    <a:lnTo>
                      <a:pt x="27" y="35"/>
                    </a:lnTo>
                    <a:lnTo>
                      <a:pt x="35" y="40"/>
                    </a:lnTo>
                    <a:lnTo>
                      <a:pt x="46" y="45"/>
                    </a:lnTo>
                    <a:lnTo>
                      <a:pt x="39" y="37"/>
                    </a:lnTo>
                    <a:lnTo>
                      <a:pt x="33" y="33"/>
                    </a:lnTo>
                    <a:lnTo>
                      <a:pt x="29" y="23"/>
                    </a:lnTo>
                    <a:lnTo>
                      <a:pt x="20" y="18"/>
                    </a:lnTo>
                    <a:lnTo>
                      <a:pt x="16" y="15"/>
                    </a:lnTo>
                    <a:lnTo>
                      <a:pt x="8" y="1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86" name="Freeform 90"/>
              <p:cNvSpPr>
                <a:spLocks/>
              </p:cNvSpPr>
              <p:nvPr/>
            </p:nvSpPr>
            <p:spPr bwMode="auto">
              <a:xfrm>
                <a:off x="5789" y="3597"/>
                <a:ext cx="34" cy="33"/>
              </a:xfrm>
              <a:custGeom>
                <a:avLst/>
                <a:gdLst>
                  <a:gd name="T0" fmla="*/ 33 w 34"/>
                  <a:gd name="T1" fmla="*/ 32 h 33"/>
                  <a:gd name="T2" fmla="*/ 26 w 34"/>
                  <a:gd name="T3" fmla="*/ 25 h 33"/>
                  <a:gd name="T4" fmla="*/ 19 w 34"/>
                  <a:gd name="T5" fmla="*/ 17 h 33"/>
                  <a:gd name="T6" fmla="*/ 10 w 34"/>
                  <a:gd name="T7" fmla="*/ 13 h 33"/>
                  <a:gd name="T8" fmla="*/ 5 w 34"/>
                  <a:gd name="T9" fmla="*/ 9 h 33"/>
                  <a:gd name="T10" fmla="*/ 0 w 34"/>
                  <a:gd name="T11" fmla="*/ 0 h 33"/>
                  <a:gd name="T12" fmla="*/ 7 w 34"/>
                  <a:gd name="T13" fmla="*/ 7 h 33"/>
                  <a:gd name="T14" fmla="*/ 12 w 34"/>
                  <a:gd name="T15" fmla="*/ 12 h 33"/>
                  <a:gd name="T16" fmla="*/ 16 w 34"/>
                  <a:gd name="T17" fmla="*/ 13 h 33"/>
                  <a:gd name="T18" fmla="*/ 21 w 34"/>
                  <a:gd name="T19" fmla="*/ 17 h 33"/>
                  <a:gd name="T20" fmla="*/ 33 w 34"/>
                  <a:gd name="T21" fmla="*/ 32 h 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4"/>
                  <a:gd name="T34" fmla="*/ 0 h 33"/>
                  <a:gd name="T35" fmla="*/ 34 w 34"/>
                  <a:gd name="T36" fmla="*/ 33 h 3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4" h="33">
                    <a:moveTo>
                      <a:pt x="33" y="32"/>
                    </a:moveTo>
                    <a:lnTo>
                      <a:pt x="26" y="25"/>
                    </a:lnTo>
                    <a:lnTo>
                      <a:pt x="19" y="17"/>
                    </a:lnTo>
                    <a:lnTo>
                      <a:pt x="10" y="13"/>
                    </a:lnTo>
                    <a:lnTo>
                      <a:pt x="5" y="9"/>
                    </a:lnTo>
                    <a:lnTo>
                      <a:pt x="0" y="0"/>
                    </a:lnTo>
                    <a:lnTo>
                      <a:pt x="7" y="7"/>
                    </a:lnTo>
                    <a:lnTo>
                      <a:pt x="12" y="12"/>
                    </a:lnTo>
                    <a:lnTo>
                      <a:pt x="16" y="13"/>
                    </a:lnTo>
                    <a:lnTo>
                      <a:pt x="21" y="17"/>
                    </a:lnTo>
                    <a:lnTo>
                      <a:pt x="33" y="32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87" name="Freeform 91"/>
              <p:cNvSpPr>
                <a:spLocks/>
              </p:cNvSpPr>
              <p:nvPr/>
            </p:nvSpPr>
            <p:spPr bwMode="auto">
              <a:xfrm>
                <a:off x="5755" y="3614"/>
                <a:ext cx="17" cy="23"/>
              </a:xfrm>
              <a:custGeom>
                <a:avLst/>
                <a:gdLst>
                  <a:gd name="T0" fmla="*/ 0 w 17"/>
                  <a:gd name="T1" fmla="*/ 0 h 23"/>
                  <a:gd name="T2" fmla="*/ 6 w 17"/>
                  <a:gd name="T3" fmla="*/ 4 h 23"/>
                  <a:gd name="T4" fmla="*/ 11 w 17"/>
                  <a:gd name="T5" fmla="*/ 9 h 23"/>
                  <a:gd name="T6" fmla="*/ 12 w 17"/>
                  <a:gd name="T7" fmla="*/ 11 h 23"/>
                  <a:gd name="T8" fmla="*/ 13 w 17"/>
                  <a:gd name="T9" fmla="*/ 17 h 23"/>
                  <a:gd name="T10" fmla="*/ 16 w 17"/>
                  <a:gd name="T11" fmla="*/ 22 h 23"/>
                  <a:gd name="T12" fmla="*/ 11 w 17"/>
                  <a:gd name="T13" fmla="*/ 18 h 23"/>
                  <a:gd name="T14" fmla="*/ 11 w 17"/>
                  <a:gd name="T15" fmla="*/ 12 h 23"/>
                  <a:gd name="T16" fmla="*/ 5 w 17"/>
                  <a:gd name="T17" fmla="*/ 7 h 23"/>
                  <a:gd name="T18" fmla="*/ 0 w 17"/>
                  <a:gd name="T19" fmla="*/ 0 h 2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7"/>
                  <a:gd name="T31" fmla="*/ 0 h 23"/>
                  <a:gd name="T32" fmla="*/ 17 w 17"/>
                  <a:gd name="T33" fmla="*/ 23 h 2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7" h="23">
                    <a:moveTo>
                      <a:pt x="0" y="0"/>
                    </a:moveTo>
                    <a:lnTo>
                      <a:pt x="6" y="4"/>
                    </a:lnTo>
                    <a:lnTo>
                      <a:pt x="11" y="9"/>
                    </a:lnTo>
                    <a:lnTo>
                      <a:pt x="12" y="11"/>
                    </a:lnTo>
                    <a:lnTo>
                      <a:pt x="13" y="17"/>
                    </a:lnTo>
                    <a:lnTo>
                      <a:pt x="16" y="22"/>
                    </a:lnTo>
                    <a:lnTo>
                      <a:pt x="11" y="18"/>
                    </a:lnTo>
                    <a:lnTo>
                      <a:pt x="11" y="12"/>
                    </a:lnTo>
                    <a:lnTo>
                      <a:pt x="5" y="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88" name="Freeform 92"/>
              <p:cNvSpPr>
                <a:spLocks/>
              </p:cNvSpPr>
              <p:nvPr/>
            </p:nvSpPr>
            <p:spPr bwMode="auto">
              <a:xfrm>
                <a:off x="5745" y="3610"/>
                <a:ext cx="17" cy="20"/>
              </a:xfrm>
              <a:custGeom>
                <a:avLst/>
                <a:gdLst>
                  <a:gd name="T0" fmla="*/ 0 w 17"/>
                  <a:gd name="T1" fmla="*/ 0 h 20"/>
                  <a:gd name="T2" fmla="*/ 7 w 17"/>
                  <a:gd name="T3" fmla="*/ 6 h 20"/>
                  <a:gd name="T4" fmla="*/ 9 w 17"/>
                  <a:gd name="T5" fmla="*/ 11 h 20"/>
                  <a:gd name="T6" fmla="*/ 12 w 17"/>
                  <a:gd name="T7" fmla="*/ 14 h 20"/>
                  <a:gd name="T8" fmla="*/ 16 w 17"/>
                  <a:gd name="T9" fmla="*/ 19 h 20"/>
                  <a:gd name="T10" fmla="*/ 11 w 17"/>
                  <a:gd name="T11" fmla="*/ 16 h 20"/>
                  <a:gd name="T12" fmla="*/ 5 w 17"/>
                  <a:gd name="T13" fmla="*/ 8 h 20"/>
                  <a:gd name="T14" fmla="*/ 0 w 17"/>
                  <a:gd name="T15" fmla="*/ 0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7"/>
                  <a:gd name="T25" fmla="*/ 0 h 20"/>
                  <a:gd name="T26" fmla="*/ 17 w 17"/>
                  <a:gd name="T27" fmla="*/ 20 h 2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7" h="20">
                    <a:moveTo>
                      <a:pt x="0" y="0"/>
                    </a:moveTo>
                    <a:lnTo>
                      <a:pt x="7" y="6"/>
                    </a:lnTo>
                    <a:lnTo>
                      <a:pt x="9" y="11"/>
                    </a:lnTo>
                    <a:lnTo>
                      <a:pt x="12" y="14"/>
                    </a:lnTo>
                    <a:lnTo>
                      <a:pt x="16" y="19"/>
                    </a:lnTo>
                    <a:lnTo>
                      <a:pt x="11" y="16"/>
                    </a:lnTo>
                    <a:lnTo>
                      <a:pt x="5" y="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89" name="Freeform 93"/>
              <p:cNvSpPr>
                <a:spLocks/>
              </p:cNvSpPr>
              <p:nvPr/>
            </p:nvSpPr>
            <p:spPr bwMode="auto">
              <a:xfrm>
                <a:off x="5734" y="3598"/>
                <a:ext cx="20" cy="28"/>
              </a:xfrm>
              <a:custGeom>
                <a:avLst/>
                <a:gdLst>
                  <a:gd name="T0" fmla="*/ 0 w 20"/>
                  <a:gd name="T1" fmla="*/ 0 h 28"/>
                  <a:gd name="T2" fmla="*/ 6 w 20"/>
                  <a:gd name="T3" fmla="*/ 8 h 28"/>
                  <a:gd name="T4" fmla="*/ 10 w 20"/>
                  <a:gd name="T5" fmla="*/ 15 h 28"/>
                  <a:gd name="T6" fmla="*/ 13 w 20"/>
                  <a:gd name="T7" fmla="*/ 21 h 28"/>
                  <a:gd name="T8" fmla="*/ 19 w 20"/>
                  <a:gd name="T9" fmla="*/ 27 h 28"/>
                  <a:gd name="T10" fmla="*/ 11 w 20"/>
                  <a:gd name="T11" fmla="*/ 22 h 28"/>
                  <a:gd name="T12" fmla="*/ 8 w 20"/>
                  <a:gd name="T13" fmla="*/ 15 h 28"/>
                  <a:gd name="T14" fmla="*/ 4 w 20"/>
                  <a:gd name="T15" fmla="*/ 7 h 28"/>
                  <a:gd name="T16" fmla="*/ 0 w 20"/>
                  <a:gd name="T17" fmla="*/ 0 h 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"/>
                  <a:gd name="T28" fmla="*/ 0 h 28"/>
                  <a:gd name="T29" fmla="*/ 20 w 20"/>
                  <a:gd name="T30" fmla="*/ 28 h 2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" h="28">
                    <a:moveTo>
                      <a:pt x="0" y="0"/>
                    </a:moveTo>
                    <a:lnTo>
                      <a:pt x="6" y="8"/>
                    </a:lnTo>
                    <a:lnTo>
                      <a:pt x="10" y="15"/>
                    </a:lnTo>
                    <a:lnTo>
                      <a:pt x="13" y="21"/>
                    </a:lnTo>
                    <a:lnTo>
                      <a:pt x="19" y="27"/>
                    </a:lnTo>
                    <a:lnTo>
                      <a:pt x="11" y="22"/>
                    </a:lnTo>
                    <a:lnTo>
                      <a:pt x="8" y="15"/>
                    </a:lnTo>
                    <a:lnTo>
                      <a:pt x="4" y="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90" name="Freeform 94"/>
              <p:cNvSpPr>
                <a:spLocks/>
              </p:cNvSpPr>
              <p:nvPr/>
            </p:nvSpPr>
            <p:spPr bwMode="auto">
              <a:xfrm>
                <a:off x="5713" y="3585"/>
                <a:ext cx="28" cy="33"/>
              </a:xfrm>
              <a:custGeom>
                <a:avLst/>
                <a:gdLst>
                  <a:gd name="T0" fmla="*/ 0 w 28"/>
                  <a:gd name="T1" fmla="*/ 0 h 33"/>
                  <a:gd name="T2" fmla="*/ 6 w 28"/>
                  <a:gd name="T3" fmla="*/ 10 h 33"/>
                  <a:gd name="T4" fmla="*/ 12 w 28"/>
                  <a:gd name="T5" fmla="*/ 19 h 33"/>
                  <a:gd name="T6" fmla="*/ 21 w 28"/>
                  <a:gd name="T7" fmla="*/ 27 h 33"/>
                  <a:gd name="T8" fmla="*/ 27 w 28"/>
                  <a:gd name="T9" fmla="*/ 32 h 33"/>
                  <a:gd name="T10" fmla="*/ 20 w 28"/>
                  <a:gd name="T11" fmla="*/ 23 h 33"/>
                  <a:gd name="T12" fmla="*/ 13 w 28"/>
                  <a:gd name="T13" fmla="*/ 16 h 33"/>
                  <a:gd name="T14" fmla="*/ 7 w 28"/>
                  <a:gd name="T15" fmla="*/ 9 h 33"/>
                  <a:gd name="T16" fmla="*/ 0 w 28"/>
                  <a:gd name="T17" fmla="*/ 0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"/>
                  <a:gd name="T28" fmla="*/ 0 h 33"/>
                  <a:gd name="T29" fmla="*/ 28 w 28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" h="33">
                    <a:moveTo>
                      <a:pt x="0" y="0"/>
                    </a:moveTo>
                    <a:lnTo>
                      <a:pt x="6" y="10"/>
                    </a:lnTo>
                    <a:lnTo>
                      <a:pt x="12" y="19"/>
                    </a:lnTo>
                    <a:lnTo>
                      <a:pt x="21" y="27"/>
                    </a:lnTo>
                    <a:lnTo>
                      <a:pt x="27" y="32"/>
                    </a:lnTo>
                    <a:lnTo>
                      <a:pt x="20" y="23"/>
                    </a:lnTo>
                    <a:lnTo>
                      <a:pt x="13" y="16"/>
                    </a:lnTo>
                    <a:lnTo>
                      <a:pt x="7" y="9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91" name="Freeform 95"/>
              <p:cNvSpPr>
                <a:spLocks/>
              </p:cNvSpPr>
              <p:nvPr/>
            </p:nvSpPr>
            <p:spPr bwMode="auto">
              <a:xfrm>
                <a:off x="5716" y="3580"/>
                <a:ext cx="20" cy="28"/>
              </a:xfrm>
              <a:custGeom>
                <a:avLst/>
                <a:gdLst>
                  <a:gd name="T0" fmla="*/ 0 w 20"/>
                  <a:gd name="T1" fmla="*/ 0 h 28"/>
                  <a:gd name="T2" fmla="*/ 3 w 20"/>
                  <a:gd name="T3" fmla="*/ 8 h 28"/>
                  <a:gd name="T4" fmla="*/ 7 w 20"/>
                  <a:gd name="T5" fmla="*/ 12 h 28"/>
                  <a:gd name="T6" fmla="*/ 12 w 20"/>
                  <a:gd name="T7" fmla="*/ 17 h 28"/>
                  <a:gd name="T8" fmla="*/ 14 w 20"/>
                  <a:gd name="T9" fmla="*/ 22 h 28"/>
                  <a:gd name="T10" fmla="*/ 19 w 20"/>
                  <a:gd name="T11" fmla="*/ 27 h 28"/>
                  <a:gd name="T12" fmla="*/ 16 w 20"/>
                  <a:gd name="T13" fmla="*/ 21 h 28"/>
                  <a:gd name="T14" fmla="*/ 12 w 20"/>
                  <a:gd name="T15" fmla="*/ 14 h 28"/>
                  <a:gd name="T16" fmla="*/ 7 w 20"/>
                  <a:gd name="T17" fmla="*/ 9 h 28"/>
                  <a:gd name="T18" fmla="*/ 0 w 20"/>
                  <a:gd name="T19" fmla="*/ 0 h 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0"/>
                  <a:gd name="T31" fmla="*/ 0 h 28"/>
                  <a:gd name="T32" fmla="*/ 20 w 20"/>
                  <a:gd name="T33" fmla="*/ 28 h 2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0" h="28">
                    <a:moveTo>
                      <a:pt x="0" y="0"/>
                    </a:moveTo>
                    <a:lnTo>
                      <a:pt x="3" y="8"/>
                    </a:lnTo>
                    <a:lnTo>
                      <a:pt x="7" y="12"/>
                    </a:lnTo>
                    <a:lnTo>
                      <a:pt x="12" y="17"/>
                    </a:lnTo>
                    <a:lnTo>
                      <a:pt x="14" y="22"/>
                    </a:lnTo>
                    <a:lnTo>
                      <a:pt x="19" y="27"/>
                    </a:lnTo>
                    <a:lnTo>
                      <a:pt x="16" y="21"/>
                    </a:lnTo>
                    <a:lnTo>
                      <a:pt x="12" y="14"/>
                    </a:lnTo>
                    <a:lnTo>
                      <a:pt x="7" y="9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92" name="Freeform 96"/>
              <p:cNvSpPr>
                <a:spLocks/>
              </p:cNvSpPr>
              <p:nvPr/>
            </p:nvSpPr>
            <p:spPr bwMode="auto">
              <a:xfrm>
                <a:off x="5694" y="3554"/>
                <a:ext cx="20" cy="33"/>
              </a:xfrm>
              <a:custGeom>
                <a:avLst/>
                <a:gdLst>
                  <a:gd name="T0" fmla="*/ 0 w 20"/>
                  <a:gd name="T1" fmla="*/ 0 h 33"/>
                  <a:gd name="T2" fmla="*/ 3 w 20"/>
                  <a:gd name="T3" fmla="*/ 10 h 33"/>
                  <a:gd name="T4" fmla="*/ 7 w 20"/>
                  <a:gd name="T5" fmla="*/ 15 h 33"/>
                  <a:gd name="T6" fmla="*/ 11 w 20"/>
                  <a:gd name="T7" fmla="*/ 21 h 33"/>
                  <a:gd name="T8" fmla="*/ 15 w 20"/>
                  <a:gd name="T9" fmla="*/ 27 h 33"/>
                  <a:gd name="T10" fmla="*/ 19 w 20"/>
                  <a:gd name="T11" fmla="*/ 32 h 33"/>
                  <a:gd name="T12" fmla="*/ 15 w 20"/>
                  <a:gd name="T13" fmla="*/ 24 h 33"/>
                  <a:gd name="T14" fmla="*/ 11 w 20"/>
                  <a:gd name="T15" fmla="*/ 17 h 33"/>
                  <a:gd name="T16" fmla="*/ 7 w 20"/>
                  <a:gd name="T17" fmla="*/ 10 h 33"/>
                  <a:gd name="T18" fmla="*/ 0 w 20"/>
                  <a:gd name="T19" fmla="*/ 0 h 3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0"/>
                  <a:gd name="T31" fmla="*/ 0 h 33"/>
                  <a:gd name="T32" fmla="*/ 20 w 20"/>
                  <a:gd name="T33" fmla="*/ 33 h 3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0" h="33">
                    <a:moveTo>
                      <a:pt x="0" y="0"/>
                    </a:moveTo>
                    <a:lnTo>
                      <a:pt x="3" y="10"/>
                    </a:lnTo>
                    <a:lnTo>
                      <a:pt x="7" y="15"/>
                    </a:lnTo>
                    <a:lnTo>
                      <a:pt x="11" y="21"/>
                    </a:lnTo>
                    <a:lnTo>
                      <a:pt x="15" y="27"/>
                    </a:lnTo>
                    <a:lnTo>
                      <a:pt x="19" y="32"/>
                    </a:lnTo>
                    <a:lnTo>
                      <a:pt x="15" y="24"/>
                    </a:lnTo>
                    <a:lnTo>
                      <a:pt x="11" y="17"/>
                    </a:lnTo>
                    <a:lnTo>
                      <a:pt x="7" y="1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93" name="Freeform 97"/>
              <p:cNvSpPr>
                <a:spLocks/>
              </p:cNvSpPr>
              <p:nvPr/>
            </p:nvSpPr>
            <p:spPr bwMode="auto">
              <a:xfrm>
                <a:off x="5701" y="3553"/>
                <a:ext cx="14" cy="28"/>
              </a:xfrm>
              <a:custGeom>
                <a:avLst/>
                <a:gdLst>
                  <a:gd name="T0" fmla="*/ 0 w 14"/>
                  <a:gd name="T1" fmla="*/ 0 h 28"/>
                  <a:gd name="T2" fmla="*/ 0 w 14"/>
                  <a:gd name="T3" fmla="*/ 4 h 28"/>
                  <a:gd name="T4" fmla="*/ 3 w 14"/>
                  <a:gd name="T5" fmla="*/ 11 h 28"/>
                  <a:gd name="T6" fmla="*/ 8 w 14"/>
                  <a:gd name="T7" fmla="*/ 17 h 28"/>
                  <a:gd name="T8" fmla="*/ 12 w 14"/>
                  <a:gd name="T9" fmla="*/ 24 h 28"/>
                  <a:gd name="T10" fmla="*/ 13 w 14"/>
                  <a:gd name="T11" fmla="*/ 27 h 28"/>
                  <a:gd name="T12" fmla="*/ 12 w 14"/>
                  <a:gd name="T13" fmla="*/ 22 h 28"/>
                  <a:gd name="T14" fmla="*/ 9 w 14"/>
                  <a:gd name="T15" fmla="*/ 16 h 28"/>
                  <a:gd name="T16" fmla="*/ 5 w 14"/>
                  <a:gd name="T17" fmla="*/ 11 h 28"/>
                  <a:gd name="T18" fmla="*/ 3 w 14"/>
                  <a:gd name="T19" fmla="*/ 7 h 28"/>
                  <a:gd name="T20" fmla="*/ 0 w 14"/>
                  <a:gd name="T21" fmla="*/ 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"/>
                  <a:gd name="T34" fmla="*/ 0 h 28"/>
                  <a:gd name="T35" fmla="*/ 14 w 14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" h="28">
                    <a:moveTo>
                      <a:pt x="0" y="0"/>
                    </a:moveTo>
                    <a:lnTo>
                      <a:pt x="0" y="4"/>
                    </a:lnTo>
                    <a:lnTo>
                      <a:pt x="3" y="11"/>
                    </a:lnTo>
                    <a:lnTo>
                      <a:pt x="8" y="17"/>
                    </a:lnTo>
                    <a:lnTo>
                      <a:pt x="12" y="24"/>
                    </a:lnTo>
                    <a:lnTo>
                      <a:pt x="13" y="27"/>
                    </a:lnTo>
                    <a:lnTo>
                      <a:pt x="12" y="22"/>
                    </a:lnTo>
                    <a:lnTo>
                      <a:pt x="9" y="16"/>
                    </a:lnTo>
                    <a:lnTo>
                      <a:pt x="5" y="11"/>
                    </a:lnTo>
                    <a:lnTo>
                      <a:pt x="3" y="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94" name="Freeform 98"/>
              <p:cNvSpPr>
                <a:spLocks/>
              </p:cNvSpPr>
              <p:nvPr/>
            </p:nvSpPr>
            <p:spPr bwMode="auto">
              <a:xfrm>
                <a:off x="5792" y="3575"/>
                <a:ext cx="11" cy="15"/>
              </a:xfrm>
              <a:custGeom>
                <a:avLst/>
                <a:gdLst>
                  <a:gd name="T0" fmla="*/ 0 w 11"/>
                  <a:gd name="T1" fmla="*/ 0 h 15"/>
                  <a:gd name="T2" fmla="*/ 3 w 11"/>
                  <a:gd name="T3" fmla="*/ 1 h 15"/>
                  <a:gd name="T4" fmla="*/ 3 w 11"/>
                  <a:gd name="T5" fmla="*/ 5 h 15"/>
                  <a:gd name="T6" fmla="*/ 7 w 11"/>
                  <a:gd name="T7" fmla="*/ 10 h 15"/>
                  <a:gd name="T8" fmla="*/ 10 w 11"/>
                  <a:gd name="T9" fmla="*/ 14 h 15"/>
                  <a:gd name="T10" fmla="*/ 5 w 11"/>
                  <a:gd name="T11" fmla="*/ 10 h 15"/>
                  <a:gd name="T12" fmla="*/ 1 w 11"/>
                  <a:gd name="T13" fmla="*/ 6 h 15"/>
                  <a:gd name="T14" fmla="*/ 0 w 11"/>
                  <a:gd name="T15" fmla="*/ 0 h 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1"/>
                  <a:gd name="T25" fmla="*/ 0 h 15"/>
                  <a:gd name="T26" fmla="*/ 11 w 11"/>
                  <a:gd name="T27" fmla="*/ 15 h 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1" h="15">
                    <a:moveTo>
                      <a:pt x="0" y="0"/>
                    </a:moveTo>
                    <a:lnTo>
                      <a:pt x="3" y="1"/>
                    </a:lnTo>
                    <a:lnTo>
                      <a:pt x="3" y="5"/>
                    </a:lnTo>
                    <a:lnTo>
                      <a:pt x="7" y="10"/>
                    </a:lnTo>
                    <a:lnTo>
                      <a:pt x="10" y="14"/>
                    </a:lnTo>
                    <a:lnTo>
                      <a:pt x="5" y="10"/>
                    </a:lnTo>
                    <a:lnTo>
                      <a:pt x="1" y="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95" name="Freeform 99"/>
              <p:cNvSpPr>
                <a:spLocks/>
              </p:cNvSpPr>
              <p:nvPr/>
            </p:nvSpPr>
            <p:spPr bwMode="auto">
              <a:xfrm>
                <a:off x="5799" y="3573"/>
                <a:ext cx="5" cy="14"/>
              </a:xfrm>
              <a:custGeom>
                <a:avLst/>
                <a:gdLst>
                  <a:gd name="T0" fmla="*/ 1 w 5"/>
                  <a:gd name="T1" fmla="*/ 0 h 14"/>
                  <a:gd name="T2" fmla="*/ 0 w 5"/>
                  <a:gd name="T3" fmla="*/ 2 h 14"/>
                  <a:gd name="T4" fmla="*/ 0 w 5"/>
                  <a:gd name="T5" fmla="*/ 6 h 14"/>
                  <a:gd name="T6" fmla="*/ 1 w 5"/>
                  <a:gd name="T7" fmla="*/ 10 h 14"/>
                  <a:gd name="T8" fmla="*/ 4 w 5"/>
                  <a:gd name="T9" fmla="*/ 13 h 14"/>
                  <a:gd name="T10" fmla="*/ 2 w 5"/>
                  <a:gd name="T11" fmla="*/ 8 h 14"/>
                  <a:gd name="T12" fmla="*/ 1 w 5"/>
                  <a:gd name="T13" fmla="*/ 0 h 1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14"/>
                  <a:gd name="T23" fmla="*/ 5 w 5"/>
                  <a:gd name="T24" fmla="*/ 14 h 1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14">
                    <a:moveTo>
                      <a:pt x="1" y="0"/>
                    </a:moveTo>
                    <a:lnTo>
                      <a:pt x="0" y="2"/>
                    </a:lnTo>
                    <a:lnTo>
                      <a:pt x="0" y="6"/>
                    </a:lnTo>
                    <a:lnTo>
                      <a:pt x="1" y="10"/>
                    </a:lnTo>
                    <a:lnTo>
                      <a:pt x="4" y="13"/>
                    </a:lnTo>
                    <a:lnTo>
                      <a:pt x="2" y="8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96" name="Freeform 100"/>
              <p:cNvSpPr>
                <a:spLocks/>
              </p:cNvSpPr>
              <p:nvPr/>
            </p:nvSpPr>
            <p:spPr bwMode="auto">
              <a:xfrm>
                <a:off x="5784" y="3571"/>
                <a:ext cx="20" cy="28"/>
              </a:xfrm>
              <a:custGeom>
                <a:avLst/>
                <a:gdLst>
                  <a:gd name="T0" fmla="*/ 6 w 20"/>
                  <a:gd name="T1" fmla="*/ 3 h 28"/>
                  <a:gd name="T2" fmla="*/ 0 w 20"/>
                  <a:gd name="T3" fmla="*/ 0 h 28"/>
                  <a:gd name="T4" fmla="*/ 0 w 20"/>
                  <a:gd name="T5" fmla="*/ 6 h 28"/>
                  <a:gd name="T6" fmla="*/ 4 w 20"/>
                  <a:gd name="T7" fmla="*/ 13 h 28"/>
                  <a:gd name="T8" fmla="*/ 8 w 20"/>
                  <a:gd name="T9" fmla="*/ 19 h 28"/>
                  <a:gd name="T10" fmla="*/ 14 w 20"/>
                  <a:gd name="T11" fmla="*/ 23 h 28"/>
                  <a:gd name="T12" fmla="*/ 19 w 20"/>
                  <a:gd name="T13" fmla="*/ 27 h 28"/>
                  <a:gd name="T14" fmla="*/ 12 w 20"/>
                  <a:gd name="T15" fmla="*/ 20 h 28"/>
                  <a:gd name="T16" fmla="*/ 9 w 20"/>
                  <a:gd name="T17" fmla="*/ 15 h 28"/>
                  <a:gd name="T18" fmla="*/ 6 w 20"/>
                  <a:gd name="T19" fmla="*/ 9 h 28"/>
                  <a:gd name="T20" fmla="*/ 6 w 20"/>
                  <a:gd name="T21" fmla="*/ 3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0"/>
                  <a:gd name="T34" fmla="*/ 0 h 28"/>
                  <a:gd name="T35" fmla="*/ 20 w 20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0" h="28">
                    <a:moveTo>
                      <a:pt x="6" y="3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4" y="13"/>
                    </a:lnTo>
                    <a:lnTo>
                      <a:pt x="8" y="19"/>
                    </a:lnTo>
                    <a:lnTo>
                      <a:pt x="14" y="23"/>
                    </a:lnTo>
                    <a:lnTo>
                      <a:pt x="19" y="27"/>
                    </a:lnTo>
                    <a:lnTo>
                      <a:pt x="12" y="20"/>
                    </a:lnTo>
                    <a:lnTo>
                      <a:pt x="9" y="15"/>
                    </a:lnTo>
                    <a:lnTo>
                      <a:pt x="6" y="9"/>
                    </a:lnTo>
                    <a:lnTo>
                      <a:pt x="6" y="3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97" name="Freeform 101"/>
              <p:cNvSpPr>
                <a:spLocks/>
              </p:cNvSpPr>
              <p:nvPr/>
            </p:nvSpPr>
            <p:spPr bwMode="auto">
              <a:xfrm>
                <a:off x="5802" y="3560"/>
                <a:ext cx="2" cy="23"/>
              </a:xfrm>
              <a:custGeom>
                <a:avLst/>
                <a:gdLst>
                  <a:gd name="T0" fmla="*/ 0 w 2"/>
                  <a:gd name="T1" fmla="*/ 0 h 23"/>
                  <a:gd name="T2" fmla="*/ 0 w 2"/>
                  <a:gd name="T3" fmla="*/ 7 h 23"/>
                  <a:gd name="T4" fmla="*/ 0 w 2"/>
                  <a:gd name="T5" fmla="*/ 13 h 23"/>
                  <a:gd name="T6" fmla="*/ 1 w 2"/>
                  <a:gd name="T7" fmla="*/ 17 h 23"/>
                  <a:gd name="T8" fmla="*/ 1 w 2"/>
                  <a:gd name="T9" fmla="*/ 22 h 23"/>
                  <a:gd name="T10" fmla="*/ 0 w 2"/>
                  <a:gd name="T11" fmla="*/ 11 h 23"/>
                  <a:gd name="T12" fmla="*/ 0 w 2"/>
                  <a:gd name="T13" fmla="*/ 6 h 23"/>
                  <a:gd name="T14" fmla="*/ 0 w 2"/>
                  <a:gd name="T15" fmla="*/ 0 h 2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3"/>
                  <a:gd name="T26" fmla="*/ 2 w 2"/>
                  <a:gd name="T27" fmla="*/ 23 h 2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3">
                    <a:moveTo>
                      <a:pt x="0" y="0"/>
                    </a:moveTo>
                    <a:lnTo>
                      <a:pt x="0" y="7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1" y="22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98" name="Freeform 102"/>
              <p:cNvSpPr>
                <a:spLocks/>
              </p:cNvSpPr>
              <p:nvPr/>
            </p:nvSpPr>
            <p:spPr bwMode="auto">
              <a:xfrm>
                <a:off x="5802" y="3554"/>
                <a:ext cx="6" cy="30"/>
              </a:xfrm>
              <a:custGeom>
                <a:avLst/>
                <a:gdLst>
                  <a:gd name="T0" fmla="*/ 0 w 6"/>
                  <a:gd name="T1" fmla="*/ 0 h 30"/>
                  <a:gd name="T2" fmla="*/ 2 w 6"/>
                  <a:gd name="T3" fmla="*/ 8 h 30"/>
                  <a:gd name="T4" fmla="*/ 4 w 6"/>
                  <a:gd name="T5" fmla="*/ 17 h 30"/>
                  <a:gd name="T6" fmla="*/ 4 w 6"/>
                  <a:gd name="T7" fmla="*/ 26 h 30"/>
                  <a:gd name="T8" fmla="*/ 3 w 6"/>
                  <a:gd name="T9" fmla="*/ 29 h 30"/>
                  <a:gd name="T10" fmla="*/ 5 w 6"/>
                  <a:gd name="T11" fmla="*/ 23 h 30"/>
                  <a:gd name="T12" fmla="*/ 5 w 6"/>
                  <a:gd name="T13" fmla="*/ 14 h 30"/>
                  <a:gd name="T14" fmla="*/ 4 w 6"/>
                  <a:gd name="T15" fmla="*/ 7 h 30"/>
                  <a:gd name="T16" fmla="*/ 0 w 6"/>
                  <a:gd name="T17" fmla="*/ 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0"/>
                  <a:gd name="T29" fmla="*/ 6 w 6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0">
                    <a:moveTo>
                      <a:pt x="0" y="0"/>
                    </a:moveTo>
                    <a:lnTo>
                      <a:pt x="2" y="8"/>
                    </a:lnTo>
                    <a:lnTo>
                      <a:pt x="4" y="17"/>
                    </a:lnTo>
                    <a:lnTo>
                      <a:pt x="4" y="26"/>
                    </a:lnTo>
                    <a:lnTo>
                      <a:pt x="3" y="29"/>
                    </a:lnTo>
                    <a:lnTo>
                      <a:pt x="5" y="23"/>
                    </a:lnTo>
                    <a:lnTo>
                      <a:pt x="5" y="14"/>
                    </a:lnTo>
                    <a:lnTo>
                      <a:pt x="4" y="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699" name="Freeform 103"/>
              <p:cNvSpPr>
                <a:spLocks/>
              </p:cNvSpPr>
              <p:nvPr/>
            </p:nvSpPr>
            <p:spPr bwMode="auto">
              <a:xfrm>
                <a:off x="5772" y="3567"/>
                <a:ext cx="19" cy="28"/>
              </a:xfrm>
              <a:custGeom>
                <a:avLst/>
                <a:gdLst>
                  <a:gd name="T0" fmla="*/ 18 w 19"/>
                  <a:gd name="T1" fmla="*/ 27 h 28"/>
                  <a:gd name="T2" fmla="*/ 11 w 19"/>
                  <a:gd name="T3" fmla="*/ 19 h 28"/>
                  <a:gd name="T4" fmla="*/ 7 w 19"/>
                  <a:gd name="T5" fmla="*/ 10 h 28"/>
                  <a:gd name="T6" fmla="*/ 7 w 19"/>
                  <a:gd name="T7" fmla="*/ 5 h 28"/>
                  <a:gd name="T8" fmla="*/ 6 w 19"/>
                  <a:gd name="T9" fmla="*/ 2 h 28"/>
                  <a:gd name="T10" fmla="*/ 0 w 19"/>
                  <a:gd name="T11" fmla="*/ 0 h 28"/>
                  <a:gd name="T12" fmla="*/ 3 w 19"/>
                  <a:gd name="T13" fmla="*/ 5 h 28"/>
                  <a:gd name="T14" fmla="*/ 3 w 19"/>
                  <a:gd name="T15" fmla="*/ 10 h 28"/>
                  <a:gd name="T16" fmla="*/ 5 w 19"/>
                  <a:gd name="T17" fmla="*/ 16 h 28"/>
                  <a:gd name="T18" fmla="*/ 10 w 19"/>
                  <a:gd name="T19" fmla="*/ 20 h 28"/>
                  <a:gd name="T20" fmla="*/ 18 w 19"/>
                  <a:gd name="T21" fmla="*/ 27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9"/>
                  <a:gd name="T34" fmla="*/ 0 h 28"/>
                  <a:gd name="T35" fmla="*/ 19 w 19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9" h="28">
                    <a:moveTo>
                      <a:pt x="18" y="27"/>
                    </a:moveTo>
                    <a:lnTo>
                      <a:pt x="11" y="19"/>
                    </a:lnTo>
                    <a:lnTo>
                      <a:pt x="7" y="10"/>
                    </a:lnTo>
                    <a:lnTo>
                      <a:pt x="7" y="5"/>
                    </a:lnTo>
                    <a:lnTo>
                      <a:pt x="6" y="2"/>
                    </a:lnTo>
                    <a:lnTo>
                      <a:pt x="0" y="0"/>
                    </a:lnTo>
                    <a:lnTo>
                      <a:pt x="3" y="5"/>
                    </a:lnTo>
                    <a:lnTo>
                      <a:pt x="3" y="10"/>
                    </a:lnTo>
                    <a:lnTo>
                      <a:pt x="5" y="16"/>
                    </a:lnTo>
                    <a:lnTo>
                      <a:pt x="10" y="20"/>
                    </a:lnTo>
                    <a:lnTo>
                      <a:pt x="18" y="27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00" name="Freeform 104"/>
              <p:cNvSpPr>
                <a:spLocks/>
              </p:cNvSpPr>
              <p:nvPr/>
            </p:nvSpPr>
            <p:spPr bwMode="auto">
              <a:xfrm>
                <a:off x="5759" y="3557"/>
                <a:ext cx="28" cy="40"/>
              </a:xfrm>
              <a:custGeom>
                <a:avLst/>
                <a:gdLst>
                  <a:gd name="T0" fmla="*/ 0 w 28"/>
                  <a:gd name="T1" fmla="*/ 0 h 40"/>
                  <a:gd name="T2" fmla="*/ 6 w 28"/>
                  <a:gd name="T3" fmla="*/ 6 h 40"/>
                  <a:gd name="T4" fmla="*/ 9 w 28"/>
                  <a:gd name="T5" fmla="*/ 14 h 40"/>
                  <a:gd name="T6" fmla="*/ 11 w 28"/>
                  <a:gd name="T7" fmla="*/ 26 h 40"/>
                  <a:gd name="T8" fmla="*/ 17 w 28"/>
                  <a:gd name="T9" fmla="*/ 31 h 40"/>
                  <a:gd name="T10" fmla="*/ 22 w 28"/>
                  <a:gd name="T11" fmla="*/ 35 h 40"/>
                  <a:gd name="T12" fmla="*/ 27 w 28"/>
                  <a:gd name="T13" fmla="*/ 39 h 40"/>
                  <a:gd name="T14" fmla="*/ 19 w 28"/>
                  <a:gd name="T15" fmla="*/ 36 h 40"/>
                  <a:gd name="T16" fmla="*/ 11 w 28"/>
                  <a:gd name="T17" fmla="*/ 28 h 40"/>
                  <a:gd name="T18" fmla="*/ 9 w 28"/>
                  <a:gd name="T19" fmla="*/ 24 h 40"/>
                  <a:gd name="T20" fmla="*/ 7 w 28"/>
                  <a:gd name="T21" fmla="*/ 14 h 40"/>
                  <a:gd name="T22" fmla="*/ 2 w 28"/>
                  <a:gd name="T23" fmla="*/ 8 h 40"/>
                  <a:gd name="T24" fmla="*/ 0 w 28"/>
                  <a:gd name="T25" fmla="*/ 0 h 4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8"/>
                  <a:gd name="T40" fmla="*/ 0 h 40"/>
                  <a:gd name="T41" fmla="*/ 28 w 28"/>
                  <a:gd name="T42" fmla="*/ 40 h 4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8" h="40">
                    <a:moveTo>
                      <a:pt x="0" y="0"/>
                    </a:moveTo>
                    <a:lnTo>
                      <a:pt x="6" y="6"/>
                    </a:lnTo>
                    <a:lnTo>
                      <a:pt x="9" y="14"/>
                    </a:lnTo>
                    <a:lnTo>
                      <a:pt x="11" y="26"/>
                    </a:lnTo>
                    <a:lnTo>
                      <a:pt x="17" y="31"/>
                    </a:lnTo>
                    <a:lnTo>
                      <a:pt x="22" y="35"/>
                    </a:lnTo>
                    <a:lnTo>
                      <a:pt x="27" y="39"/>
                    </a:lnTo>
                    <a:lnTo>
                      <a:pt x="19" y="36"/>
                    </a:lnTo>
                    <a:lnTo>
                      <a:pt x="11" y="28"/>
                    </a:lnTo>
                    <a:lnTo>
                      <a:pt x="9" y="24"/>
                    </a:lnTo>
                    <a:lnTo>
                      <a:pt x="7" y="14"/>
                    </a:lnTo>
                    <a:lnTo>
                      <a:pt x="2" y="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01" name="Freeform 105"/>
              <p:cNvSpPr>
                <a:spLocks/>
              </p:cNvSpPr>
              <p:nvPr/>
            </p:nvSpPr>
            <p:spPr bwMode="auto">
              <a:xfrm>
                <a:off x="5751" y="3556"/>
                <a:ext cx="14" cy="28"/>
              </a:xfrm>
              <a:custGeom>
                <a:avLst/>
                <a:gdLst>
                  <a:gd name="T0" fmla="*/ 0 w 14"/>
                  <a:gd name="T1" fmla="*/ 0 h 28"/>
                  <a:gd name="T2" fmla="*/ 2 w 14"/>
                  <a:gd name="T3" fmla="*/ 10 h 28"/>
                  <a:gd name="T4" fmla="*/ 8 w 14"/>
                  <a:gd name="T5" fmla="*/ 19 h 28"/>
                  <a:gd name="T6" fmla="*/ 13 w 14"/>
                  <a:gd name="T7" fmla="*/ 27 h 28"/>
                  <a:gd name="T8" fmla="*/ 10 w 14"/>
                  <a:gd name="T9" fmla="*/ 16 h 28"/>
                  <a:gd name="T10" fmla="*/ 4 w 14"/>
                  <a:gd name="T11" fmla="*/ 8 h 28"/>
                  <a:gd name="T12" fmla="*/ 0 w 14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28"/>
                  <a:gd name="T23" fmla="*/ 14 w 14"/>
                  <a:gd name="T24" fmla="*/ 28 h 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28">
                    <a:moveTo>
                      <a:pt x="0" y="0"/>
                    </a:moveTo>
                    <a:lnTo>
                      <a:pt x="2" y="10"/>
                    </a:lnTo>
                    <a:lnTo>
                      <a:pt x="8" y="19"/>
                    </a:lnTo>
                    <a:lnTo>
                      <a:pt x="13" y="27"/>
                    </a:lnTo>
                    <a:lnTo>
                      <a:pt x="10" y="16"/>
                    </a:lnTo>
                    <a:lnTo>
                      <a:pt x="4" y="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02" name="Freeform 106"/>
              <p:cNvSpPr>
                <a:spLocks/>
              </p:cNvSpPr>
              <p:nvPr/>
            </p:nvSpPr>
            <p:spPr bwMode="auto">
              <a:xfrm>
                <a:off x="5738" y="3557"/>
                <a:ext cx="41" cy="44"/>
              </a:xfrm>
              <a:custGeom>
                <a:avLst/>
                <a:gdLst>
                  <a:gd name="T0" fmla="*/ 0 w 41"/>
                  <a:gd name="T1" fmla="*/ 0 h 44"/>
                  <a:gd name="T2" fmla="*/ 9 w 41"/>
                  <a:gd name="T3" fmla="*/ 9 h 44"/>
                  <a:gd name="T4" fmla="*/ 15 w 41"/>
                  <a:gd name="T5" fmla="*/ 18 h 44"/>
                  <a:gd name="T6" fmla="*/ 20 w 41"/>
                  <a:gd name="T7" fmla="*/ 22 h 44"/>
                  <a:gd name="T8" fmla="*/ 27 w 41"/>
                  <a:gd name="T9" fmla="*/ 27 h 44"/>
                  <a:gd name="T10" fmla="*/ 32 w 41"/>
                  <a:gd name="T11" fmla="*/ 33 h 44"/>
                  <a:gd name="T12" fmla="*/ 40 w 41"/>
                  <a:gd name="T13" fmla="*/ 43 h 44"/>
                  <a:gd name="T14" fmla="*/ 34 w 41"/>
                  <a:gd name="T15" fmla="*/ 33 h 44"/>
                  <a:gd name="T16" fmla="*/ 24 w 41"/>
                  <a:gd name="T17" fmla="*/ 27 h 44"/>
                  <a:gd name="T18" fmla="*/ 15 w 41"/>
                  <a:gd name="T19" fmla="*/ 20 h 44"/>
                  <a:gd name="T20" fmla="*/ 9 w 41"/>
                  <a:gd name="T21" fmla="*/ 13 h 44"/>
                  <a:gd name="T22" fmla="*/ 0 w 41"/>
                  <a:gd name="T23" fmla="*/ 0 h 4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1"/>
                  <a:gd name="T37" fmla="*/ 0 h 44"/>
                  <a:gd name="T38" fmla="*/ 41 w 41"/>
                  <a:gd name="T39" fmla="*/ 44 h 4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1" h="44">
                    <a:moveTo>
                      <a:pt x="0" y="0"/>
                    </a:moveTo>
                    <a:lnTo>
                      <a:pt x="9" y="9"/>
                    </a:lnTo>
                    <a:lnTo>
                      <a:pt x="15" y="18"/>
                    </a:lnTo>
                    <a:lnTo>
                      <a:pt x="20" y="22"/>
                    </a:lnTo>
                    <a:lnTo>
                      <a:pt x="27" y="27"/>
                    </a:lnTo>
                    <a:lnTo>
                      <a:pt x="32" y="33"/>
                    </a:lnTo>
                    <a:lnTo>
                      <a:pt x="40" y="43"/>
                    </a:lnTo>
                    <a:lnTo>
                      <a:pt x="34" y="33"/>
                    </a:lnTo>
                    <a:lnTo>
                      <a:pt x="24" y="27"/>
                    </a:lnTo>
                    <a:lnTo>
                      <a:pt x="15" y="20"/>
                    </a:lnTo>
                    <a:lnTo>
                      <a:pt x="9" y="1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03" name="Freeform 107"/>
              <p:cNvSpPr>
                <a:spLocks/>
              </p:cNvSpPr>
              <p:nvPr/>
            </p:nvSpPr>
            <p:spPr bwMode="auto">
              <a:xfrm>
                <a:off x="5869" y="3558"/>
                <a:ext cx="5" cy="64"/>
              </a:xfrm>
              <a:custGeom>
                <a:avLst/>
                <a:gdLst>
                  <a:gd name="T0" fmla="*/ 0 w 5"/>
                  <a:gd name="T1" fmla="*/ 0 h 64"/>
                  <a:gd name="T2" fmla="*/ 1 w 5"/>
                  <a:gd name="T3" fmla="*/ 10 h 64"/>
                  <a:gd name="T4" fmla="*/ 1 w 5"/>
                  <a:gd name="T5" fmla="*/ 20 h 64"/>
                  <a:gd name="T6" fmla="*/ 1 w 5"/>
                  <a:gd name="T7" fmla="*/ 28 h 64"/>
                  <a:gd name="T8" fmla="*/ 2 w 5"/>
                  <a:gd name="T9" fmla="*/ 35 h 64"/>
                  <a:gd name="T10" fmla="*/ 3 w 5"/>
                  <a:gd name="T11" fmla="*/ 43 h 64"/>
                  <a:gd name="T12" fmla="*/ 2 w 5"/>
                  <a:gd name="T13" fmla="*/ 49 h 64"/>
                  <a:gd name="T14" fmla="*/ 0 w 5"/>
                  <a:gd name="T15" fmla="*/ 53 h 64"/>
                  <a:gd name="T16" fmla="*/ 0 w 5"/>
                  <a:gd name="T17" fmla="*/ 58 h 64"/>
                  <a:gd name="T18" fmla="*/ 3 w 5"/>
                  <a:gd name="T19" fmla="*/ 63 h 64"/>
                  <a:gd name="T20" fmla="*/ 2 w 5"/>
                  <a:gd name="T21" fmla="*/ 56 h 64"/>
                  <a:gd name="T22" fmla="*/ 4 w 5"/>
                  <a:gd name="T23" fmla="*/ 49 h 64"/>
                  <a:gd name="T24" fmla="*/ 4 w 5"/>
                  <a:gd name="T25" fmla="*/ 40 h 64"/>
                  <a:gd name="T26" fmla="*/ 4 w 5"/>
                  <a:gd name="T27" fmla="*/ 31 h 64"/>
                  <a:gd name="T28" fmla="*/ 3 w 5"/>
                  <a:gd name="T29" fmla="*/ 21 h 64"/>
                  <a:gd name="T30" fmla="*/ 3 w 5"/>
                  <a:gd name="T31" fmla="*/ 12 h 64"/>
                  <a:gd name="T32" fmla="*/ 0 w 5"/>
                  <a:gd name="T33" fmla="*/ 0 h 6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"/>
                  <a:gd name="T52" fmla="*/ 0 h 64"/>
                  <a:gd name="T53" fmla="*/ 5 w 5"/>
                  <a:gd name="T54" fmla="*/ 64 h 6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" h="64">
                    <a:moveTo>
                      <a:pt x="0" y="0"/>
                    </a:moveTo>
                    <a:lnTo>
                      <a:pt x="1" y="10"/>
                    </a:lnTo>
                    <a:lnTo>
                      <a:pt x="1" y="20"/>
                    </a:lnTo>
                    <a:lnTo>
                      <a:pt x="1" y="28"/>
                    </a:lnTo>
                    <a:lnTo>
                      <a:pt x="2" y="35"/>
                    </a:lnTo>
                    <a:lnTo>
                      <a:pt x="3" y="43"/>
                    </a:lnTo>
                    <a:lnTo>
                      <a:pt x="2" y="49"/>
                    </a:lnTo>
                    <a:lnTo>
                      <a:pt x="0" y="53"/>
                    </a:lnTo>
                    <a:lnTo>
                      <a:pt x="0" y="58"/>
                    </a:lnTo>
                    <a:lnTo>
                      <a:pt x="3" y="63"/>
                    </a:lnTo>
                    <a:lnTo>
                      <a:pt x="2" y="56"/>
                    </a:lnTo>
                    <a:lnTo>
                      <a:pt x="4" y="49"/>
                    </a:lnTo>
                    <a:lnTo>
                      <a:pt x="4" y="40"/>
                    </a:lnTo>
                    <a:lnTo>
                      <a:pt x="4" y="31"/>
                    </a:lnTo>
                    <a:lnTo>
                      <a:pt x="3" y="21"/>
                    </a:lnTo>
                    <a:lnTo>
                      <a:pt x="3" y="1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04" name="Freeform 108"/>
              <p:cNvSpPr>
                <a:spLocks/>
              </p:cNvSpPr>
              <p:nvPr/>
            </p:nvSpPr>
            <p:spPr bwMode="auto">
              <a:xfrm>
                <a:off x="5927" y="3584"/>
                <a:ext cx="49" cy="73"/>
              </a:xfrm>
              <a:custGeom>
                <a:avLst/>
                <a:gdLst>
                  <a:gd name="T0" fmla="*/ 1 w 49"/>
                  <a:gd name="T1" fmla="*/ 0 h 73"/>
                  <a:gd name="T2" fmla="*/ 0 w 49"/>
                  <a:gd name="T3" fmla="*/ 8 h 73"/>
                  <a:gd name="T4" fmla="*/ 0 w 49"/>
                  <a:gd name="T5" fmla="*/ 19 h 73"/>
                  <a:gd name="T6" fmla="*/ 1 w 49"/>
                  <a:gd name="T7" fmla="*/ 25 h 73"/>
                  <a:gd name="T8" fmla="*/ 3 w 49"/>
                  <a:gd name="T9" fmla="*/ 27 h 73"/>
                  <a:gd name="T10" fmla="*/ 8 w 49"/>
                  <a:gd name="T11" fmla="*/ 34 h 73"/>
                  <a:gd name="T12" fmla="*/ 12 w 49"/>
                  <a:gd name="T13" fmla="*/ 41 h 73"/>
                  <a:gd name="T14" fmla="*/ 13 w 49"/>
                  <a:gd name="T15" fmla="*/ 47 h 73"/>
                  <a:gd name="T16" fmla="*/ 13 w 49"/>
                  <a:gd name="T17" fmla="*/ 52 h 73"/>
                  <a:gd name="T18" fmla="*/ 16 w 49"/>
                  <a:gd name="T19" fmla="*/ 60 h 73"/>
                  <a:gd name="T20" fmla="*/ 19 w 49"/>
                  <a:gd name="T21" fmla="*/ 65 h 73"/>
                  <a:gd name="T22" fmla="*/ 22 w 49"/>
                  <a:gd name="T23" fmla="*/ 70 h 73"/>
                  <a:gd name="T24" fmla="*/ 31 w 49"/>
                  <a:gd name="T25" fmla="*/ 72 h 73"/>
                  <a:gd name="T26" fmla="*/ 38 w 49"/>
                  <a:gd name="T27" fmla="*/ 70 h 73"/>
                  <a:gd name="T28" fmla="*/ 46 w 49"/>
                  <a:gd name="T29" fmla="*/ 64 h 73"/>
                  <a:gd name="T30" fmla="*/ 48 w 49"/>
                  <a:gd name="T31" fmla="*/ 58 h 73"/>
                  <a:gd name="T32" fmla="*/ 43 w 49"/>
                  <a:gd name="T33" fmla="*/ 64 h 73"/>
                  <a:gd name="T34" fmla="*/ 34 w 49"/>
                  <a:gd name="T35" fmla="*/ 69 h 73"/>
                  <a:gd name="T36" fmla="*/ 28 w 49"/>
                  <a:gd name="T37" fmla="*/ 69 h 73"/>
                  <a:gd name="T38" fmla="*/ 23 w 49"/>
                  <a:gd name="T39" fmla="*/ 66 h 73"/>
                  <a:gd name="T40" fmla="*/ 18 w 49"/>
                  <a:gd name="T41" fmla="*/ 58 h 73"/>
                  <a:gd name="T42" fmla="*/ 17 w 49"/>
                  <a:gd name="T43" fmla="*/ 50 h 73"/>
                  <a:gd name="T44" fmla="*/ 15 w 49"/>
                  <a:gd name="T45" fmla="*/ 42 h 73"/>
                  <a:gd name="T46" fmla="*/ 12 w 49"/>
                  <a:gd name="T47" fmla="*/ 35 h 73"/>
                  <a:gd name="T48" fmla="*/ 6 w 49"/>
                  <a:gd name="T49" fmla="*/ 29 h 73"/>
                  <a:gd name="T50" fmla="*/ 3 w 49"/>
                  <a:gd name="T51" fmla="*/ 25 h 73"/>
                  <a:gd name="T52" fmla="*/ 2 w 49"/>
                  <a:gd name="T53" fmla="*/ 19 h 73"/>
                  <a:gd name="T54" fmla="*/ 1 w 49"/>
                  <a:gd name="T55" fmla="*/ 0 h 7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9"/>
                  <a:gd name="T85" fmla="*/ 0 h 73"/>
                  <a:gd name="T86" fmla="*/ 49 w 49"/>
                  <a:gd name="T87" fmla="*/ 73 h 73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9" h="73">
                    <a:moveTo>
                      <a:pt x="1" y="0"/>
                    </a:moveTo>
                    <a:lnTo>
                      <a:pt x="0" y="8"/>
                    </a:lnTo>
                    <a:lnTo>
                      <a:pt x="0" y="19"/>
                    </a:lnTo>
                    <a:lnTo>
                      <a:pt x="1" y="25"/>
                    </a:lnTo>
                    <a:lnTo>
                      <a:pt x="3" y="27"/>
                    </a:lnTo>
                    <a:lnTo>
                      <a:pt x="8" y="34"/>
                    </a:lnTo>
                    <a:lnTo>
                      <a:pt x="12" y="41"/>
                    </a:lnTo>
                    <a:lnTo>
                      <a:pt x="13" y="47"/>
                    </a:lnTo>
                    <a:lnTo>
                      <a:pt x="13" y="52"/>
                    </a:lnTo>
                    <a:lnTo>
                      <a:pt x="16" y="60"/>
                    </a:lnTo>
                    <a:lnTo>
                      <a:pt x="19" y="65"/>
                    </a:lnTo>
                    <a:lnTo>
                      <a:pt x="22" y="70"/>
                    </a:lnTo>
                    <a:lnTo>
                      <a:pt x="31" y="72"/>
                    </a:lnTo>
                    <a:lnTo>
                      <a:pt x="38" y="70"/>
                    </a:lnTo>
                    <a:lnTo>
                      <a:pt x="46" y="64"/>
                    </a:lnTo>
                    <a:lnTo>
                      <a:pt x="48" y="58"/>
                    </a:lnTo>
                    <a:lnTo>
                      <a:pt x="43" y="64"/>
                    </a:lnTo>
                    <a:lnTo>
                      <a:pt x="34" y="69"/>
                    </a:lnTo>
                    <a:lnTo>
                      <a:pt x="28" y="69"/>
                    </a:lnTo>
                    <a:lnTo>
                      <a:pt x="23" y="66"/>
                    </a:lnTo>
                    <a:lnTo>
                      <a:pt x="18" y="58"/>
                    </a:lnTo>
                    <a:lnTo>
                      <a:pt x="17" y="50"/>
                    </a:lnTo>
                    <a:lnTo>
                      <a:pt x="15" y="42"/>
                    </a:lnTo>
                    <a:lnTo>
                      <a:pt x="12" y="35"/>
                    </a:lnTo>
                    <a:lnTo>
                      <a:pt x="6" y="29"/>
                    </a:lnTo>
                    <a:lnTo>
                      <a:pt x="3" y="25"/>
                    </a:lnTo>
                    <a:lnTo>
                      <a:pt x="2" y="19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05" name="Freeform 109"/>
              <p:cNvSpPr>
                <a:spLocks/>
              </p:cNvSpPr>
              <p:nvPr/>
            </p:nvSpPr>
            <p:spPr bwMode="auto">
              <a:xfrm>
                <a:off x="5948" y="3637"/>
                <a:ext cx="22" cy="9"/>
              </a:xfrm>
              <a:custGeom>
                <a:avLst/>
                <a:gdLst>
                  <a:gd name="T0" fmla="*/ 0 w 22"/>
                  <a:gd name="T1" fmla="*/ 1 h 9"/>
                  <a:gd name="T2" fmla="*/ 2 w 22"/>
                  <a:gd name="T3" fmla="*/ 6 h 9"/>
                  <a:gd name="T4" fmla="*/ 7 w 22"/>
                  <a:gd name="T5" fmla="*/ 8 h 9"/>
                  <a:gd name="T6" fmla="*/ 14 w 22"/>
                  <a:gd name="T7" fmla="*/ 8 h 9"/>
                  <a:gd name="T8" fmla="*/ 17 w 22"/>
                  <a:gd name="T9" fmla="*/ 5 h 9"/>
                  <a:gd name="T10" fmla="*/ 21 w 22"/>
                  <a:gd name="T11" fmla="*/ 0 h 9"/>
                  <a:gd name="T12" fmla="*/ 15 w 22"/>
                  <a:gd name="T13" fmla="*/ 5 h 9"/>
                  <a:gd name="T14" fmla="*/ 7 w 22"/>
                  <a:gd name="T15" fmla="*/ 5 h 9"/>
                  <a:gd name="T16" fmla="*/ 0 w 22"/>
                  <a:gd name="T17" fmla="*/ 1 h 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"/>
                  <a:gd name="T28" fmla="*/ 0 h 9"/>
                  <a:gd name="T29" fmla="*/ 22 w 22"/>
                  <a:gd name="T30" fmla="*/ 9 h 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" h="9">
                    <a:moveTo>
                      <a:pt x="0" y="1"/>
                    </a:moveTo>
                    <a:lnTo>
                      <a:pt x="2" y="6"/>
                    </a:lnTo>
                    <a:lnTo>
                      <a:pt x="7" y="8"/>
                    </a:lnTo>
                    <a:lnTo>
                      <a:pt x="14" y="8"/>
                    </a:lnTo>
                    <a:lnTo>
                      <a:pt x="17" y="5"/>
                    </a:lnTo>
                    <a:lnTo>
                      <a:pt x="21" y="0"/>
                    </a:lnTo>
                    <a:lnTo>
                      <a:pt x="15" y="5"/>
                    </a:lnTo>
                    <a:lnTo>
                      <a:pt x="7" y="5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06" name="Freeform 110"/>
              <p:cNvSpPr>
                <a:spLocks/>
              </p:cNvSpPr>
              <p:nvPr/>
            </p:nvSpPr>
            <p:spPr bwMode="auto">
              <a:xfrm>
                <a:off x="5948" y="3629"/>
                <a:ext cx="15" cy="8"/>
              </a:xfrm>
              <a:custGeom>
                <a:avLst/>
                <a:gdLst>
                  <a:gd name="T0" fmla="*/ 0 w 15"/>
                  <a:gd name="T1" fmla="*/ 0 h 8"/>
                  <a:gd name="T2" fmla="*/ 2 w 15"/>
                  <a:gd name="T3" fmla="*/ 5 h 8"/>
                  <a:gd name="T4" fmla="*/ 10 w 15"/>
                  <a:gd name="T5" fmla="*/ 7 h 8"/>
                  <a:gd name="T6" fmla="*/ 14 w 15"/>
                  <a:gd name="T7" fmla="*/ 2 h 8"/>
                  <a:gd name="T8" fmla="*/ 6 w 15"/>
                  <a:gd name="T9" fmla="*/ 3 h 8"/>
                  <a:gd name="T10" fmla="*/ 0 w 15"/>
                  <a:gd name="T11" fmla="*/ 0 h 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"/>
                  <a:gd name="T19" fmla="*/ 0 h 8"/>
                  <a:gd name="T20" fmla="*/ 15 w 15"/>
                  <a:gd name="T21" fmla="*/ 8 h 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" h="8">
                    <a:moveTo>
                      <a:pt x="0" y="0"/>
                    </a:moveTo>
                    <a:lnTo>
                      <a:pt x="2" y="5"/>
                    </a:lnTo>
                    <a:lnTo>
                      <a:pt x="10" y="7"/>
                    </a:lnTo>
                    <a:lnTo>
                      <a:pt x="14" y="2"/>
                    </a:lnTo>
                    <a:lnTo>
                      <a:pt x="6" y="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07" name="Freeform 111"/>
              <p:cNvSpPr>
                <a:spLocks/>
              </p:cNvSpPr>
              <p:nvPr/>
            </p:nvSpPr>
            <p:spPr bwMode="auto">
              <a:xfrm>
                <a:off x="5937" y="3609"/>
                <a:ext cx="18" cy="20"/>
              </a:xfrm>
              <a:custGeom>
                <a:avLst/>
                <a:gdLst>
                  <a:gd name="T0" fmla="*/ 0 w 18"/>
                  <a:gd name="T1" fmla="*/ 0 h 20"/>
                  <a:gd name="T2" fmla="*/ 5 w 18"/>
                  <a:gd name="T3" fmla="*/ 8 h 20"/>
                  <a:gd name="T4" fmla="*/ 10 w 18"/>
                  <a:gd name="T5" fmla="*/ 15 h 20"/>
                  <a:gd name="T6" fmla="*/ 17 w 18"/>
                  <a:gd name="T7" fmla="*/ 19 h 20"/>
                  <a:gd name="T8" fmla="*/ 10 w 18"/>
                  <a:gd name="T9" fmla="*/ 12 h 20"/>
                  <a:gd name="T10" fmla="*/ 0 w 18"/>
                  <a:gd name="T11" fmla="*/ 0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8"/>
                  <a:gd name="T19" fmla="*/ 0 h 20"/>
                  <a:gd name="T20" fmla="*/ 18 w 18"/>
                  <a:gd name="T21" fmla="*/ 20 h 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8" h="20">
                    <a:moveTo>
                      <a:pt x="0" y="0"/>
                    </a:moveTo>
                    <a:lnTo>
                      <a:pt x="5" y="8"/>
                    </a:lnTo>
                    <a:lnTo>
                      <a:pt x="10" y="15"/>
                    </a:lnTo>
                    <a:lnTo>
                      <a:pt x="17" y="19"/>
                    </a:lnTo>
                    <a:lnTo>
                      <a:pt x="10" y="1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08" name="Freeform 112"/>
              <p:cNvSpPr>
                <a:spLocks/>
              </p:cNvSpPr>
              <p:nvPr/>
            </p:nvSpPr>
            <p:spPr bwMode="auto">
              <a:xfrm>
                <a:off x="5932" y="3590"/>
                <a:ext cx="4" cy="21"/>
              </a:xfrm>
              <a:custGeom>
                <a:avLst/>
                <a:gdLst>
                  <a:gd name="T0" fmla="*/ 0 w 4"/>
                  <a:gd name="T1" fmla="*/ 0 h 21"/>
                  <a:gd name="T2" fmla="*/ 0 w 4"/>
                  <a:gd name="T3" fmla="*/ 12 h 21"/>
                  <a:gd name="T4" fmla="*/ 3 w 4"/>
                  <a:gd name="T5" fmla="*/ 20 h 21"/>
                  <a:gd name="T6" fmla="*/ 2 w 4"/>
                  <a:gd name="T7" fmla="*/ 12 h 21"/>
                  <a:gd name="T8" fmla="*/ 0 w 4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21"/>
                  <a:gd name="T17" fmla="*/ 4 w 4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21">
                    <a:moveTo>
                      <a:pt x="0" y="0"/>
                    </a:moveTo>
                    <a:lnTo>
                      <a:pt x="0" y="12"/>
                    </a:lnTo>
                    <a:lnTo>
                      <a:pt x="3" y="20"/>
                    </a:lnTo>
                    <a:lnTo>
                      <a:pt x="2" y="1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09" name="Freeform 113"/>
              <p:cNvSpPr>
                <a:spLocks/>
              </p:cNvSpPr>
              <p:nvPr/>
            </p:nvSpPr>
            <p:spPr bwMode="auto">
              <a:xfrm>
                <a:off x="5929" y="3576"/>
                <a:ext cx="20" cy="45"/>
              </a:xfrm>
              <a:custGeom>
                <a:avLst/>
                <a:gdLst>
                  <a:gd name="T0" fmla="*/ 0 w 20"/>
                  <a:gd name="T1" fmla="*/ 0 h 45"/>
                  <a:gd name="T2" fmla="*/ 1 w 20"/>
                  <a:gd name="T3" fmla="*/ 7 h 45"/>
                  <a:gd name="T4" fmla="*/ 3 w 20"/>
                  <a:gd name="T5" fmla="*/ 13 h 45"/>
                  <a:gd name="T6" fmla="*/ 5 w 20"/>
                  <a:gd name="T7" fmla="*/ 21 h 45"/>
                  <a:gd name="T8" fmla="*/ 9 w 20"/>
                  <a:gd name="T9" fmla="*/ 28 h 45"/>
                  <a:gd name="T10" fmla="*/ 13 w 20"/>
                  <a:gd name="T11" fmla="*/ 35 h 45"/>
                  <a:gd name="T12" fmla="*/ 17 w 20"/>
                  <a:gd name="T13" fmla="*/ 39 h 45"/>
                  <a:gd name="T14" fmla="*/ 19 w 20"/>
                  <a:gd name="T15" fmla="*/ 44 h 45"/>
                  <a:gd name="T16" fmla="*/ 16 w 20"/>
                  <a:gd name="T17" fmla="*/ 33 h 45"/>
                  <a:gd name="T18" fmla="*/ 11 w 20"/>
                  <a:gd name="T19" fmla="*/ 27 h 45"/>
                  <a:gd name="T20" fmla="*/ 7 w 20"/>
                  <a:gd name="T21" fmla="*/ 20 h 45"/>
                  <a:gd name="T22" fmla="*/ 6 w 20"/>
                  <a:gd name="T23" fmla="*/ 12 h 45"/>
                  <a:gd name="T24" fmla="*/ 4 w 20"/>
                  <a:gd name="T25" fmla="*/ 10 h 45"/>
                  <a:gd name="T26" fmla="*/ 0 w 20"/>
                  <a:gd name="T27" fmla="*/ 0 h 4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0"/>
                  <a:gd name="T43" fmla="*/ 0 h 45"/>
                  <a:gd name="T44" fmla="*/ 20 w 20"/>
                  <a:gd name="T45" fmla="*/ 45 h 4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0" h="45">
                    <a:moveTo>
                      <a:pt x="0" y="0"/>
                    </a:moveTo>
                    <a:lnTo>
                      <a:pt x="1" y="7"/>
                    </a:lnTo>
                    <a:lnTo>
                      <a:pt x="3" y="13"/>
                    </a:lnTo>
                    <a:lnTo>
                      <a:pt x="5" y="21"/>
                    </a:lnTo>
                    <a:lnTo>
                      <a:pt x="9" y="28"/>
                    </a:lnTo>
                    <a:lnTo>
                      <a:pt x="13" y="35"/>
                    </a:lnTo>
                    <a:lnTo>
                      <a:pt x="17" y="39"/>
                    </a:lnTo>
                    <a:lnTo>
                      <a:pt x="19" y="44"/>
                    </a:lnTo>
                    <a:lnTo>
                      <a:pt x="16" y="33"/>
                    </a:lnTo>
                    <a:lnTo>
                      <a:pt x="11" y="27"/>
                    </a:lnTo>
                    <a:lnTo>
                      <a:pt x="7" y="20"/>
                    </a:lnTo>
                    <a:lnTo>
                      <a:pt x="6" y="12"/>
                    </a:lnTo>
                    <a:lnTo>
                      <a:pt x="4" y="1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10" name="Freeform 114"/>
              <p:cNvSpPr>
                <a:spLocks/>
              </p:cNvSpPr>
              <p:nvPr/>
            </p:nvSpPr>
            <p:spPr bwMode="auto">
              <a:xfrm>
                <a:off x="5929" y="3567"/>
                <a:ext cx="18" cy="38"/>
              </a:xfrm>
              <a:custGeom>
                <a:avLst/>
                <a:gdLst>
                  <a:gd name="T0" fmla="*/ 0 w 18"/>
                  <a:gd name="T1" fmla="*/ 0 h 38"/>
                  <a:gd name="T2" fmla="*/ 0 w 18"/>
                  <a:gd name="T3" fmla="*/ 7 h 38"/>
                  <a:gd name="T4" fmla="*/ 4 w 18"/>
                  <a:gd name="T5" fmla="*/ 14 h 38"/>
                  <a:gd name="T6" fmla="*/ 9 w 18"/>
                  <a:gd name="T7" fmla="*/ 21 h 38"/>
                  <a:gd name="T8" fmla="*/ 11 w 18"/>
                  <a:gd name="T9" fmla="*/ 26 h 38"/>
                  <a:gd name="T10" fmla="*/ 11 w 18"/>
                  <a:gd name="T11" fmla="*/ 30 h 38"/>
                  <a:gd name="T12" fmla="*/ 17 w 18"/>
                  <a:gd name="T13" fmla="*/ 37 h 38"/>
                  <a:gd name="T14" fmla="*/ 14 w 18"/>
                  <a:gd name="T15" fmla="*/ 30 h 38"/>
                  <a:gd name="T16" fmla="*/ 13 w 18"/>
                  <a:gd name="T17" fmla="*/ 20 h 38"/>
                  <a:gd name="T18" fmla="*/ 6 w 18"/>
                  <a:gd name="T19" fmla="*/ 13 h 38"/>
                  <a:gd name="T20" fmla="*/ 0 w 18"/>
                  <a:gd name="T21" fmla="*/ 4 h 38"/>
                  <a:gd name="T22" fmla="*/ 0 w 18"/>
                  <a:gd name="T23" fmla="*/ 0 h 3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8"/>
                  <a:gd name="T37" fmla="*/ 0 h 38"/>
                  <a:gd name="T38" fmla="*/ 18 w 18"/>
                  <a:gd name="T39" fmla="*/ 38 h 3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8" h="38">
                    <a:moveTo>
                      <a:pt x="0" y="0"/>
                    </a:moveTo>
                    <a:lnTo>
                      <a:pt x="0" y="7"/>
                    </a:lnTo>
                    <a:lnTo>
                      <a:pt x="4" y="14"/>
                    </a:lnTo>
                    <a:lnTo>
                      <a:pt x="9" y="21"/>
                    </a:lnTo>
                    <a:lnTo>
                      <a:pt x="11" y="26"/>
                    </a:lnTo>
                    <a:lnTo>
                      <a:pt x="11" y="30"/>
                    </a:lnTo>
                    <a:lnTo>
                      <a:pt x="17" y="37"/>
                    </a:lnTo>
                    <a:lnTo>
                      <a:pt x="14" y="30"/>
                    </a:lnTo>
                    <a:lnTo>
                      <a:pt x="13" y="20"/>
                    </a:lnTo>
                    <a:lnTo>
                      <a:pt x="6" y="13"/>
                    </a:lnTo>
                    <a:lnTo>
                      <a:pt x="0" y="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11" name="Freeform 115"/>
              <p:cNvSpPr>
                <a:spLocks/>
              </p:cNvSpPr>
              <p:nvPr/>
            </p:nvSpPr>
            <p:spPr bwMode="auto">
              <a:xfrm>
                <a:off x="5929" y="3556"/>
                <a:ext cx="9" cy="21"/>
              </a:xfrm>
              <a:custGeom>
                <a:avLst/>
                <a:gdLst>
                  <a:gd name="T0" fmla="*/ 0 w 9"/>
                  <a:gd name="T1" fmla="*/ 0 h 21"/>
                  <a:gd name="T2" fmla="*/ 1 w 9"/>
                  <a:gd name="T3" fmla="*/ 8 h 21"/>
                  <a:gd name="T4" fmla="*/ 4 w 9"/>
                  <a:gd name="T5" fmla="*/ 16 h 21"/>
                  <a:gd name="T6" fmla="*/ 8 w 9"/>
                  <a:gd name="T7" fmla="*/ 20 h 21"/>
                  <a:gd name="T8" fmla="*/ 5 w 9"/>
                  <a:gd name="T9" fmla="*/ 10 h 21"/>
                  <a:gd name="T10" fmla="*/ 0 w 9"/>
                  <a:gd name="T11" fmla="*/ 0 h 2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"/>
                  <a:gd name="T19" fmla="*/ 0 h 21"/>
                  <a:gd name="T20" fmla="*/ 9 w 9"/>
                  <a:gd name="T21" fmla="*/ 21 h 2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" h="21">
                    <a:moveTo>
                      <a:pt x="0" y="0"/>
                    </a:moveTo>
                    <a:lnTo>
                      <a:pt x="1" y="8"/>
                    </a:lnTo>
                    <a:lnTo>
                      <a:pt x="4" y="16"/>
                    </a:lnTo>
                    <a:lnTo>
                      <a:pt x="8" y="20"/>
                    </a:lnTo>
                    <a:lnTo>
                      <a:pt x="5" y="1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12" name="Freeform 116"/>
              <p:cNvSpPr>
                <a:spLocks/>
              </p:cNvSpPr>
              <p:nvPr/>
            </p:nvSpPr>
            <p:spPr bwMode="auto">
              <a:xfrm>
                <a:off x="5933" y="3554"/>
                <a:ext cx="16" cy="41"/>
              </a:xfrm>
              <a:custGeom>
                <a:avLst/>
                <a:gdLst>
                  <a:gd name="T0" fmla="*/ 0 w 16"/>
                  <a:gd name="T1" fmla="*/ 0 h 41"/>
                  <a:gd name="T2" fmla="*/ 2 w 16"/>
                  <a:gd name="T3" fmla="*/ 8 h 41"/>
                  <a:gd name="T4" fmla="*/ 5 w 16"/>
                  <a:gd name="T5" fmla="*/ 18 h 41"/>
                  <a:gd name="T6" fmla="*/ 6 w 16"/>
                  <a:gd name="T7" fmla="*/ 27 h 41"/>
                  <a:gd name="T8" fmla="*/ 13 w 16"/>
                  <a:gd name="T9" fmla="*/ 33 h 41"/>
                  <a:gd name="T10" fmla="*/ 15 w 16"/>
                  <a:gd name="T11" fmla="*/ 40 h 41"/>
                  <a:gd name="T12" fmla="*/ 13 w 16"/>
                  <a:gd name="T13" fmla="*/ 28 h 41"/>
                  <a:gd name="T14" fmla="*/ 9 w 16"/>
                  <a:gd name="T15" fmla="*/ 22 h 41"/>
                  <a:gd name="T16" fmla="*/ 4 w 16"/>
                  <a:gd name="T17" fmla="*/ 7 h 41"/>
                  <a:gd name="T18" fmla="*/ 0 w 16"/>
                  <a:gd name="T19" fmla="*/ 0 h 4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6"/>
                  <a:gd name="T31" fmla="*/ 0 h 41"/>
                  <a:gd name="T32" fmla="*/ 16 w 16"/>
                  <a:gd name="T33" fmla="*/ 41 h 4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6" h="41">
                    <a:moveTo>
                      <a:pt x="0" y="0"/>
                    </a:moveTo>
                    <a:lnTo>
                      <a:pt x="2" y="8"/>
                    </a:lnTo>
                    <a:lnTo>
                      <a:pt x="5" y="18"/>
                    </a:lnTo>
                    <a:lnTo>
                      <a:pt x="6" y="27"/>
                    </a:lnTo>
                    <a:lnTo>
                      <a:pt x="13" y="33"/>
                    </a:lnTo>
                    <a:lnTo>
                      <a:pt x="15" y="40"/>
                    </a:lnTo>
                    <a:lnTo>
                      <a:pt x="13" y="28"/>
                    </a:lnTo>
                    <a:lnTo>
                      <a:pt x="9" y="22"/>
                    </a:lnTo>
                    <a:lnTo>
                      <a:pt x="4" y="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13" name="Freeform 117"/>
              <p:cNvSpPr>
                <a:spLocks/>
              </p:cNvSpPr>
              <p:nvPr/>
            </p:nvSpPr>
            <p:spPr bwMode="auto">
              <a:xfrm>
                <a:off x="5939" y="3555"/>
                <a:ext cx="18" cy="52"/>
              </a:xfrm>
              <a:custGeom>
                <a:avLst/>
                <a:gdLst>
                  <a:gd name="T0" fmla="*/ 0 w 18"/>
                  <a:gd name="T1" fmla="*/ 0 h 52"/>
                  <a:gd name="T2" fmla="*/ 3 w 18"/>
                  <a:gd name="T3" fmla="*/ 12 h 52"/>
                  <a:gd name="T4" fmla="*/ 7 w 18"/>
                  <a:gd name="T5" fmla="*/ 18 h 52"/>
                  <a:gd name="T6" fmla="*/ 12 w 18"/>
                  <a:gd name="T7" fmla="*/ 31 h 52"/>
                  <a:gd name="T8" fmla="*/ 12 w 18"/>
                  <a:gd name="T9" fmla="*/ 43 h 52"/>
                  <a:gd name="T10" fmla="*/ 17 w 18"/>
                  <a:gd name="T11" fmla="*/ 51 h 52"/>
                  <a:gd name="T12" fmla="*/ 15 w 18"/>
                  <a:gd name="T13" fmla="*/ 43 h 52"/>
                  <a:gd name="T14" fmla="*/ 15 w 18"/>
                  <a:gd name="T15" fmla="*/ 32 h 52"/>
                  <a:gd name="T16" fmla="*/ 13 w 18"/>
                  <a:gd name="T17" fmla="*/ 24 h 52"/>
                  <a:gd name="T18" fmla="*/ 8 w 18"/>
                  <a:gd name="T19" fmla="*/ 16 h 52"/>
                  <a:gd name="T20" fmla="*/ 5 w 18"/>
                  <a:gd name="T21" fmla="*/ 8 h 52"/>
                  <a:gd name="T22" fmla="*/ 0 w 18"/>
                  <a:gd name="T23" fmla="*/ 0 h 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8"/>
                  <a:gd name="T37" fmla="*/ 0 h 52"/>
                  <a:gd name="T38" fmla="*/ 18 w 18"/>
                  <a:gd name="T39" fmla="*/ 52 h 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8" h="52">
                    <a:moveTo>
                      <a:pt x="0" y="0"/>
                    </a:moveTo>
                    <a:lnTo>
                      <a:pt x="3" y="12"/>
                    </a:lnTo>
                    <a:lnTo>
                      <a:pt x="7" y="18"/>
                    </a:lnTo>
                    <a:lnTo>
                      <a:pt x="12" y="31"/>
                    </a:lnTo>
                    <a:lnTo>
                      <a:pt x="12" y="43"/>
                    </a:lnTo>
                    <a:lnTo>
                      <a:pt x="17" y="51"/>
                    </a:lnTo>
                    <a:lnTo>
                      <a:pt x="15" y="43"/>
                    </a:lnTo>
                    <a:lnTo>
                      <a:pt x="15" y="32"/>
                    </a:lnTo>
                    <a:lnTo>
                      <a:pt x="13" y="24"/>
                    </a:lnTo>
                    <a:lnTo>
                      <a:pt x="8" y="16"/>
                    </a:lnTo>
                    <a:lnTo>
                      <a:pt x="5" y="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14" name="Freeform 118"/>
              <p:cNvSpPr>
                <a:spLocks/>
              </p:cNvSpPr>
              <p:nvPr/>
            </p:nvSpPr>
            <p:spPr bwMode="auto">
              <a:xfrm>
                <a:off x="5950" y="3605"/>
                <a:ext cx="10" cy="24"/>
              </a:xfrm>
              <a:custGeom>
                <a:avLst/>
                <a:gdLst>
                  <a:gd name="T0" fmla="*/ 0 w 10"/>
                  <a:gd name="T1" fmla="*/ 6 h 24"/>
                  <a:gd name="T2" fmla="*/ 3 w 10"/>
                  <a:gd name="T3" fmla="*/ 13 h 24"/>
                  <a:gd name="T4" fmla="*/ 5 w 10"/>
                  <a:gd name="T5" fmla="*/ 19 h 24"/>
                  <a:gd name="T6" fmla="*/ 9 w 10"/>
                  <a:gd name="T7" fmla="*/ 23 h 24"/>
                  <a:gd name="T8" fmla="*/ 5 w 10"/>
                  <a:gd name="T9" fmla="*/ 13 h 24"/>
                  <a:gd name="T10" fmla="*/ 2 w 10"/>
                  <a:gd name="T11" fmla="*/ 0 h 24"/>
                  <a:gd name="T12" fmla="*/ 0 w 10"/>
                  <a:gd name="T13" fmla="*/ 6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"/>
                  <a:gd name="T22" fmla="*/ 0 h 24"/>
                  <a:gd name="T23" fmla="*/ 10 w 10"/>
                  <a:gd name="T24" fmla="*/ 24 h 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" h="24">
                    <a:moveTo>
                      <a:pt x="0" y="6"/>
                    </a:moveTo>
                    <a:lnTo>
                      <a:pt x="3" y="13"/>
                    </a:lnTo>
                    <a:lnTo>
                      <a:pt x="5" y="19"/>
                    </a:lnTo>
                    <a:lnTo>
                      <a:pt x="9" y="23"/>
                    </a:lnTo>
                    <a:lnTo>
                      <a:pt x="5" y="13"/>
                    </a:lnTo>
                    <a:lnTo>
                      <a:pt x="2" y="0"/>
                    </a:lnTo>
                    <a:lnTo>
                      <a:pt x="0" y="6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15" name="Freeform 119"/>
              <p:cNvSpPr>
                <a:spLocks/>
              </p:cNvSpPr>
              <p:nvPr/>
            </p:nvSpPr>
            <p:spPr bwMode="auto">
              <a:xfrm>
                <a:off x="5993" y="3597"/>
                <a:ext cx="16" cy="18"/>
              </a:xfrm>
              <a:custGeom>
                <a:avLst/>
                <a:gdLst>
                  <a:gd name="T0" fmla="*/ 0 w 16"/>
                  <a:gd name="T1" fmla="*/ 17 h 18"/>
                  <a:gd name="T2" fmla="*/ 3 w 16"/>
                  <a:gd name="T3" fmla="*/ 12 h 18"/>
                  <a:gd name="T4" fmla="*/ 7 w 16"/>
                  <a:gd name="T5" fmla="*/ 7 h 18"/>
                  <a:gd name="T6" fmla="*/ 11 w 16"/>
                  <a:gd name="T7" fmla="*/ 5 h 18"/>
                  <a:gd name="T8" fmla="*/ 14 w 16"/>
                  <a:gd name="T9" fmla="*/ 4 h 18"/>
                  <a:gd name="T10" fmla="*/ 15 w 16"/>
                  <a:gd name="T11" fmla="*/ 0 h 18"/>
                  <a:gd name="T12" fmla="*/ 11 w 16"/>
                  <a:gd name="T13" fmla="*/ 1 h 18"/>
                  <a:gd name="T14" fmla="*/ 7 w 16"/>
                  <a:gd name="T15" fmla="*/ 4 h 18"/>
                  <a:gd name="T16" fmla="*/ 4 w 16"/>
                  <a:gd name="T17" fmla="*/ 7 h 18"/>
                  <a:gd name="T18" fmla="*/ 0 w 16"/>
                  <a:gd name="T19" fmla="*/ 17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6"/>
                  <a:gd name="T31" fmla="*/ 0 h 18"/>
                  <a:gd name="T32" fmla="*/ 16 w 16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6" h="18">
                    <a:moveTo>
                      <a:pt x="0" y="17"/>
                    </a:moveTo>
                    <a:lnTo>
                      <a:pt x="3" y="12"/>
                    </a:lnTo>
                    <a:lnTo>
                      <a:pt x="7" y="7"/>
                    </a:lnTo>
                    <a:lnTo>
                      <a:pt x="11" y="5"/>
                    </a:lnTo>
                    <a:lnTo>
                      <a:pt x="14" y="4"/>
                    </a:lnTo>
                    <a:lnTo>
                      <a:pt x="15" y="0"/>
                    </a:lnTo>
                    <a:lnTo>
                      <a:pt x="11" y="1"/>
                    </a:lnTo>
                    <a:lnTo>
                      <a:pt x="7" y="4"/>
                    </a:lnTo>
                    <a:lnTo>
                      <a:pt x="4" y="7"/>
                    </a:lnTo>
                    <a:lnTo>
                      <a:pt x="0" y="17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16" name="Freeform 120"/>
              <p:cNvSpPr>
                <a:spLocks/>
              </p:cNvSpPr>
              <p:nvPr/>
            </p:nvSpPr>
            <p:spPr bwMode="auto">
              <a:xfrm>
                <a:off x="5995" y="3589"/>
                <a:ext cx="14" cy="15"/>
              </a:xfrm>
              <a:custGeom>
                <a:avLst/>
                <a:gdLst>
                  <a:gd name="T0" fmla="*/ 0 w 14"/>
                  <a:gd name="T1" fmla="*/ 14 h 15"/>
                  <a:gd name="T2" fmla="*/ 3 w 14"/>
                  <a:gd name="T3" fmla="*/ 9 h 15"/>
                  <a:gd name="T4" fmla="*/ 8 w 14"/>
                  <a:gd name="T5" fmla="*/ 6 h 15"/>
                  <a:gd name="T6" fmla="*/ 12 w 14"/>
                  <a:gd name="T7" fmla="*/ 4 h 15"/>
                  <a:gd name="T8" fmla="*/ 13 w 14"/>
                  <a:gd name="T9" fmla="*/ 0 h 15"/>
                  <a:gd name="T10" fmla="*/ 8 w 14"/>
                  <a:gd name="T11" fmla="*/ 2 h 15"/>
                  <a:gd name="T12" fmla="*/ 3 w 14"/>
                  <a:gd name="T13" fmla="*/ 7 h 15"/>
                  <a:gd name="T14" fmla="*/ 0 w 14"/>
                  <a:gd name="T15" fmla="*/ 14 h 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"/>
                  <a:gd name="T25" fmla="*/ 0 h 15"/>
                  <a:gd name="T26" fmla="*/ 14 w 14"/>
                  <a:gd name="T27" fmla="*/ 15 h 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" h="15">
                    <a:moveTo>
                      <a:pt x="0" y="14"/>
                    </a:moveTo>
                    <a:lnTo>
                      <a:pt x="3" y="9"/>
                    </a:lnTo>
                    <a:lnTo>
                      <a:pt x="8" y="6"/>
                    </a:lnTo>
                    <a:lnTo>
                      <a:pt x="12" y="4"/>
                    </a:lnTo>
                    <a:lnTo>
                      <a:pt x="13" y="0"/>
                    </a:lnTo>
                    <a:lnTo>
                      <a:pt x="8" y="2"/>
                    </a:lnTo>
                    <a:lnTo>
                      <a:pt x="3" y="7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17" name="Freeform 121"/>
              <p:cNvSpPr>
                <a:spLocks/>
              </p:cNvSpPr>
              <p:nvPr/>
            </p:nvSpPr>
            <p:spPr bwMode="auto">
              <a:xfrm>
                <a:off x="6000" y="3573"/>
                <a:ext cx="14" cy="17"/>
              </a:xfrm>
              <a:custGeom>
                <a:avLst/>
                <a:gdLst>
                  <a:gd name="T0" fmla="*/ 0 w 14"/>
                  <a:gd name="T1" fmla="*/ 16 h 17"/>
                  <a:gd name="T2" fmla="*/ 7 w 14"/>
                  <a:gd name="T3" fmla="*/ 11 h 17"/>
                  <a:gd name="T4" fmla="*/ 11 w 14"/>
                  <a:gd name="T5" fmla="*/ 5 h 17"/>
                  <a:gd name="T6" fmla="*/ 13 w 14"/>
                  <a:gd name="T7" fmla="*/ 0 h 17"/>
                  <a:gd name="T8" fmla="*/ 9 w 14"/>
                  <a:gd name="T9" fmla="*/ 5 h 17"/>
                  <a:gd name="T10" fmla="*/ 6 w 14"/>
                  <a:gd name="T11" fmla="*/ 10 h 17"/>
                  <a:gd name="T12" fmla="*/ 0 w 14"/>
                  <a:gd name="T13" fmla="*/ 16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17"/>
                  <a:gd name="T23" fmla="*/ 14 w 14"/>
                  <a:gd name="T24" fmla="*/ 17 h 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17">
                    <a:moveTo>
                      <a:pt x="0" y="16"/>
                    </a:moveTo>
                    <a:lnTo>
                      <a:pt x="7" y="11"/>
                    </a:lnTo>
                    <a:lnTo>
                      <a:pt x="11" y="5"/>
                    </a:lnTo>
                    <a:lnTo>
                      <a:pt x="13" y="0"/>
                    </a:lnTo>
                    <a:lnTo>
                      <a:pt x="9" y="5"/>
                    </a:lnTo>
                    <a:lnTo>
                      <a:pt x="6" y="10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18" name="Freeform 122"/>
              <p:cNvSpPr>
                <a:spLocks/>
              </p:cNvSpPr>
              <p:nvPr/>
            </p:nvSpPr>
            <p:spPr bwMode="auto">
              <a:xfrm>
                <a:off x="6000" y="3553"/>
                <a:ext cx="19" cy="33"/>
              </a:xfrm>
              <a:custGeom>
                <a:avLst/>
                <a:gdLst>
                  <a:gd name="T0" fmla="*/ 0 w 19"/>
                  <a:gd name="T1" fmla="*/ 32 h 33"/>
                  <a:gd name="T2" fmla="*/ 4 w 19"/>
                  <a:gd name="T3" fmla="*/ 26 h 33"/>
                  <a:gd name="T4" fmla="*/ 8 w 19"/>
                  <a:gd name="T5" fmla="*/ 20 h 33"/>
                  <a:gd name="T6" fmla="*/ 12 w 19"/>
                  <a:gd name="T7" fmla="*/ 12 h 33"/>
                  <a:gd name="T8" fmla="*/ 16 w 19"/>
                  <a:gd name="T9" fmla="*/ 6 h 33"/>
                  <a:gd name="T10" fmla="*/ 18 w 19"/>
                  <a:gd name="T11" fmla="*/ 0 h 33"/>
                  <a:gd name="T12" fmla="*/ 15 w 19"/>
                  <a:gd name="T13" fmla="*/ 2 h 33"/>
                  <a:gd name="T14" fmla="*/ 10 w 19"/>
                  <a:gd name="T15" fmla="*/ 12 h 33"/>
                  <a:gd name="T16" fmla="*/ 4 w 19"/>
                  <a:gd name="T17" fmla="*/ 21 h 33"/>
                  <a:gd name="T18" fmla="*/ 0 w 19"/>
                  <a:gd name="T19" fmla="*/ 32 h 3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9"/>
                  <a:gd name="T31" fmla="*/ 0 h 33"/>
                  <a:gd name="T32" fmla="*/ 19 w 19"/>
                  <a:gd name="T33" fmla="*/ 33 h 3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9" h="33">
                    <a:moveTo>
                      <a:pt x="0" y="32"/>
                    </a:moveTo>
                    <a:lnTo>
                      <a:pt x="4" y="26"/>
                    </a:lnTo>
                    <a:lnTo>
                      <a:pt x="8" y="20"/>
                    </a:lnTo>
                    <a:lnTo>
                      <a:pt x="12" y="12"/>
                    </a:lnTo>
                    <a:lnTo>
                      <a:pt x="16" y="6"/>
                    </a:lnTo>
                    <a:lnTo>
                      <a:pt x="18" y="0"/>
                    </a:lnTo>
                    <a:lnTo>
                      <a:pt x="15" y="2"/>
                    </a:lnTo>
                    <a:lnTo>
                      <a:pt x="10" y="12"/>
                    </a:lnTo>
                    <a:lnTo>
                      <a:pt x="4" y="21"/>
                    </a:lnTo>
                    <a:lnTo>
                      <a:pt x="0" y="32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19" name="Freeform 123"/>
              <p:cNvSpPr>
                <a:spLocks/>
              </p:cNvSpPr>
              <p:nvPr/>
            </p:nvSpPr>
            <p:spPr bwMode="auto">
              <a:xfrm>
                <a:off x="5981" y="3634"/>
                <a:ext cx="9" cy="29"/>
              </a:xfrm>
              <a:custGeom>
                <a:avLst/>
                <a:gdLst>
                  <a:gd name="T0" fmla="*/ 0 w 9"/>
                  <a:gd name="T1" fmla="*/ 5 h 29"/>
                  <a:gd name="T2" fmla="*/ 3 w 9"/>
                  <a:gd name="T3" fmla="*/ 11 h 29"/>
                  <a:gd name="T4" fmla="*/ 7 w 9"/>
                  <a:gd name="T5" fmla="*/ 20 h 29"/>
                  <a:gd name="T6" fmla="*/ 8 w 9"/>
                  <a:gd name="T7" fmla="*/ 28 h 29"/>
                  <a:gd name="T8" fmla="*/ 8 w 9"/>
                  <a:gd name="T9" fmla="*/ 15 h 29"/>
                  <a:gd name="T10" fmla="*/ 6 w 9"/>
                  <a:gd name="T11" fmla="*/ 11 h 29"/>
                  <a:gd name="T12" fmla="*/ 4 w 9"/>
                  <a:gd name="T13" fmla="*/ 0 h 29"/>
                  <a:gd name="T14" fmla="*/ 0 w 9"/>
                  <a:gd name="T15" fmla="*/ 5 h 2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29"/>
                  <a:gd name="T26" fmla="*/ 9 w 9"/>
                  <a:gd name="T27" fmla="*/ 29 h 2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29">
                    <a:moveTo>
                      <a:pt x="0" y="5"/>
                    </a:moveTo>
                    <a:lnTo>
                      <a:pt x="3" y="11"/>
                    </a:lnTo>
                    <a:lnTo>
                      <a:pt x="7" y="20"/>
                    </a:lnTo>
                    <a:lnTo>
                      <a:pt x="8" y="28"/>
                    </a:lnTo>
                    <a:lnTo>
                      <a:pt x="8" y="15"/>
                    </a:lnTo>
                    <a:lnTo>
                      <a:pt x="6" y="11"/>
                    </a:lnTo>
                    <a:lnTo>
                      <a:pt x="4" y="0"/>
                    </a:lnTo>
                    <a:lnTo>
                      <a:pt x="0" y="5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20" name="Freeform 124"/>
              <p:cNvSpPr>
                <a:spLocks/>
              </p:cNvSpPr>
              <p:nvPr/>
            </p:nvSpPr>
            <p:spPr bwMode="auto">
              <a:xfrm>
                <a:off x="5986" y="3627"/>
                <a:ext cx="6" cy="28"/>
              </a:xfrm>
              <a:custGeom>
                <a:avLst/>
                <a:gdLst>
                  <a:gd name="T0" fmla="*/ 2 w 6"/>
                  <a:gd name="T1" fmla="*/ 0 h 28"/>
                  <a:gd name="T2" fmla="*/ 0 w 6"/>
                  <a:gd name="T3" fmla="*/ 5 h 28"/>
                  <a:gd name="T4" fmla="*/ 2 w 6"/>
                  <a:gd name="T5" fmla="*/ 11 h 28"/>
                  <a:gd name="T6" fmla="*/ 4 w 6"/>
                  <a:gd name="T7" fmla="*/ 17 h 28"/>
                  <a:gd name="T8" fmla="*/ 5 w 6"/>
                  <a:gd name="T9" fmla="*/ 27 h 28"/>
                  <a:gd name="T10" fmla="*/ 5 w 6"/>
                  <a:gd name="T11" fmla="*/ 12 h 28"/>
                  <a:gd name="T12" fmla="*/ 4 w 6"/>
                  <a:gd name="T13" fmla="*/ 5 h 28"/>
                  <a:gd name="T14" fmla="*/ 2 w 6"/>
                  <a:gd name="T15" fmla="*/ 0 h 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"/>
                  <a:gd name="T25" fmla="*/ 0 h 28"/>
                  <a:gd name="T26" fmla="*/ 6 w 6"/>
                  <a:gd name="T27" fmla="*/ 28 h 2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" h="28">
                    <a:moveTo>
                      <a:pt x="2" y="0"/>
                    </a:moveTo>
                    <a:lnTo>
                      <a:pt x="0" y="5"/>
                    </a:lnTo>
                    <a:lnTo>
                      <a:pt x="2" y="11"/>
                    </a:lnTo>
                    <a:lnTo>
                      <a:pt x="4" y="17"/>
                    </a:lnTo>
                    <a:lnTo>
                      <a:pt x="5" y="27"/>
                    </a:lnTo>
                    <a:lnTo>
                      <a:pt x="5" y="12"/>
                    </a:lnTo>
                    <a:lnTo>
                      <a:pt x="4" y="5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21" name="Freeform 125"/>
              <p:cNvSpPr>
                <a:spLocks/>
              </p:cNvSpPr>
              <p:nvPr/>
            </p:nvSpPr>
            <p:spPr bwMode="auto">
              <a:xfrm>
                <a:off x="5991" y="3598"/>
                <a:ext cx="29" cy="40"/>
              </a:xfrm>
              <a:custGeom>
                <a:avLst/>
                <a:gdLst>
                  <a:gd name="T0" fmla="*/ 3 w 29"/>
                  <a:gd name="T1" fmla="*/ 18 h 40"/>
                  <a:gd name="T2" fmla="*/ 1 w 29"/>
                  <a:gd name="T3" fmla="*/ 22 h 40"/>
                  <a:gd name="T4" fmla="*/ 0 w 29"/>
                  <a:gd name="T5" fmla="*/ 26 h 40"/>
                  <a:gd name="T6" fmla="*/ 3 w 29"/>
                  <a:gd name="T7" fmla="*/ 32 h 40"/>
                  <a:gd name="T8" fmla="*/ 3 w 29"/>
                  <a:gd name="T9" fmla="*/ 39 h 40"/>
                  <a:gd name="T10" fmla="*/ 4 w 29"/>
                  <a:gd name="T11" fmla="*/ 29 h 40"/>
                  <a:gd name="T12" fmla="*/ 4 w 29"/>
                  <a:gd name="T13" fmla="*/ 25 h 40"/>
                  <a:gd name="T14" fmla="*/ 10 w 29"/>
                  <a:gd name="T15" fmla="*/ 16 h 40"/>
                  <a:gd name="T16" fmla="*/ 17 w 29"/>
                  <a:gd name="T17" fmla="*/ 8 h 40"/>
                  <a:gd name="T18" fmla="*/ 28 w 29"/>
                  <a:gd name="T19" fmla="*/ 0 h 40"/>
                  <a:gd name="T20" fmla="*/ 19 w 29"/>
                  <a:gd name="T21" fmla="*/ 5 h 40"/>
                  <a:gd name="T22" fmla="*/ 11 w 29"/>
                  <a:gd name="T23" fmla="*/ 11 h 40"/>
                  <a:gd name="T24" fmla="*/ 3 w 29"/>
                  <a:gd name="T25" fmla="*/ 18 h 4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"/>
                  <a:gd name="T40" fmla="*/ 0 h 40"/>
                  <a:gd name="T41" fmla="*/ 29 w 29"/>
                  <a:gd name="T42" fmla="*/ 40 h 4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" h="40">
                    <a:moveTo>
                      <a:pt x="3" y="18"/>
                    </a:moveTo>
                    <a:lnTo>
                      <a:pt x="1" y="22"/>
                    </a:lnTo>
                    <a:lnTo>
                      <a:pt x="0" y="26"/>
                    </a:lnTo>
                    <a:lnTo>
                      <a:pt x="3" y="32"/>
                    </a:lnTo>
                    <a:lnTo>
                      <a:pt x="3" y="39"/>
                    </a:lnTo>
                    <a:lnTo>
                      <a:pt x="4" y="29"/>
                    </a:lnTo>
                    <a:lnTo>
                      <a:pt x="4" y="25"/>
                    </a:lnTo>
                    <a:lnTo>
                      <a:pt x="10" y="16"/>
                    </a:lnTo>
                    <a:lnTo>
                      <a:pt x="17" y="8"/>
                    </a:lnTo>
                    <a:lnTo>
                      <a:pt x="28" y="0"/>
                    </a:lnTo>
                    <a:lnTo>
                      <a:pt x="19" y="5"/>
                    </a:lnTo>
                    <a:lnTo>
                      <a:pt x="11" y="11"/>
                    </a:lnTo>
                    <a:lnTo>
                      <a:pt x="3" y="18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22" name="Freeform 126"/>
              <p:cNvSpPr>
                <a:spLocks/>
              </p:cNvSpPr>
              <p:nvPr/>
            </p:nvSpPr>
            <p:spPr bwMode="auto">
              <a:xfrm>
                <a:off x="5995" y="3613"/>
                <a:ext cx="12" cy="51"/>
              </a:xfrm>
              <a:custGeom>
                <a:avLst/>
                <a:gdLst>
                  <a:gd name="T0" fmla="*/ 11 w 12"/>
                  <a:gd name="T1" fmla="*/ 0 h 51"/>
                  <a:gd name="T2" fmla="*/ 5 w 12"/>
                  <a:gd name="T3" fmla="*/ 7 h 51"/>
                  <a:gd name="T4" fmla="*/ 3 w 12"/>
                  <a:gd name="T5" fmla="*/ 13 h 51"/>
                  <a:gd name="T6" fmla="*/ 2 w 12"/>
                  <a:gd name="T7" fmla="*/ 21 h 51"/>
                  <a:gd name="T8" fmla="*/ 1 w 12"/>
                  <a:gd name="T9" fmla="*/ 32 h 51"/>
                  <a:gd name="T10" fmla="*/ 0 w 12"/>
                  <a:gd name="T11" fmla="*/ 40 h 51"/>
                  <a:gd name="T12" fmla="*/ 0 w 12"/>
                  <a:gd name="T13" fmla="*/ 50 h 51"/>
                  <a:gd name="T14" fmla="*/ 3 w 12"/>
                  <a:gd name="T15" fmla="*/ 40 h 51"/>
                  <a:gd name="T16" fmla="*/ 4 w 12"/>
                  <a:gd name="T17" fmla="*/ 29 h 51"/>
                  <a:gd name="T18" fmla="*/ 5 w 12"/>
                  <a:gd name="T19" fmla="*/ 20 h 51"/>
                  <a:gd name="T20" fmla="*/ 5 w 12"/>
                  <a:gd name="T21" fmla="*/ 13 h 51"/>
                  <a:gd name="T22" fmla="*/ 11 w 12"/>
                  <a:gd name="T23" fmla="*/ 0 h 5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"/>
                  <a:gd name="T37" fmla="*/ 0 h 51"/>
                  <a:gd name="T38" fmla="*/ 12 w 12"/>
                  <a:gd name="T39" fmla="*/ 51 h 5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" h="51">
                    <a:moveTo>
                      <a:pt x="11" y="0"/>
                    </a:moveTo>
                    <a:lnTo>
                      <a:pt x="5" y="7"/>
                    </a:lnTo>
                    <a:lnTo>
                      <a:pt x="3" y="13"/>
                    </a:lnTo>
                    <a:lnTo>
                      <a:pt x="2" y="21"/>
                    </a:lnTo>
                    <a:lnTo>
                      <a:pt x="1" y="32"/>
                    </a:lnTo>
                    <a:lnTo>
                      <a:pt x="0" y="40"/>
                    </a:lnTo>
                    <a:lnTo>
                      <a:pt x="0" y="50"/>
                    </a:lnTo>
                    <a:lnTo>
                      <a:pt x="3" y="40"/>
                    </a:lnTo>
                    <a:lnTo>
                      <a:pt x="4" y="29"/>
                    </a:lnTo>
                    <a:lnTo>
                      <a:pt x="5" y="20"/>
                    </a:lnTo>
                    <a:lnTo>
                      <a:pt x="5" y="13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23" name="Freeform 127"/>
              <p:cNvSpPr>
                <a:spLocks/>
              </p:cNvSpPr>
              <p:nvPr/>
            </p:nvSpPr>
            <p:spPr bwMode="auto">
              <a:xfrm>
                <a:off x="6010" y="3577"/>
                <a:ext cx="32" cy="34"/>
              </a:xfrm>
              <a:custGeom>
                <a:avLst/>
                <a:gdLst>
                  <a:gd name="T0" fmla="*/ 31 w 32"/>
                  <a:gd name="T1" fmla="*/ 0 h 34"/>
                  <a:gd name="T2" fmla="*/ 23 w 32"/>
                  <a:gd name="T3" fmla="*/ 5 h 34"/>
                  <a:gd name="T4" fmla="*/ 16 w 32"/>
                  <a:gd name="T5" fmla="*/ 12 h 34"/>
                  <a:gd name="T6" fmla="*/ 10 w 32"/>
                  <a:gd name="T7" fmla="*/ 17 h 34"/>
                  <a:gd name="T8" fmla="*/ 8 w 32"/>
                  <a:gd name="T9" fmla="*/ 23 h 34"/>
                  <a:gd name="T10" fmla="*/ 2 w 32"/>
                  <a:gd name="T11" fmla="*/ 30 h 34"/>
                  <a:gd name="T12" fmla="*/ 0 w 32"/>
                  <a:gd name="T13" fmla="*/ 33 h 34"/>
                  <a:gd name="T14" fmla="*/ 6 w 32"/>
                  <a:gd name="T15" fmla="*/ 29 h 34"/>
                  <a:gd name="T16" fmla="*/ 10 w 32"/>
                  <a:gd name="T17" fmla="*/ 23 h 34"/>
                  <a:gd name="T18" fmla="*/ 14 w 32"/>
                  <a:gd name="T19" fmla="*/ 17 h 34"/>
                  <a:gd name="T20" fmla="*/ 21 w 32"/>
                  <a:gd name="T21" fmla="*/ 9 h 34"/>
                  <a:gd name="T22" fmla="*/ 25 w 32"/>
                  <a:gd name="T23" fmla="*/ 4 h 34"/>
                  <a:gd name="T24" fmla="*/ 31 w 32"/>
                  <a:gd name="T25" fmla="*/ 0 h 3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2"/>
                  <a:gd name="T40" fmla="*/ 0 h 34"/>
                  <a:gd name="T41" fmla="*/ 32 w 32"/>
                  <a:gd name="T42" fmla="*/ 34 h 3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2" h="34">
                    <a:moveTo>
                      <a:pt x="31" y="0"/>
                    </a:moveTo>
                    <a:lnTo>
                      <a:pt x="23" y="5"/>
                    </a:lnTo>
                    <a:lnTo>
                      <a:pt x="16" y="12"/>
                    </a:lnTo>
                    <a:lnTo>
                      <a:pt x="10" y="17"/>
                    </a:lnTo>
                    <a:lnTo>
                      <a:pt x="8" y="23"/>
                    </a:lnTo>
                    <a:lnTo>
                      <a:pt x="2" y="30"/>
                    </a:lnTo>
                    <a:lnTo>
                      <a:pt x="0" y="33"/>
                    </a:lnTo>
                    <a:lnTo>
                      <a:pt x="6" y="29"/>
                    </a:lnTo>
                    <a:lnTo>
                      <a:pt x="10" y="23"/>
                    </a:lnTo>
                    <a:lnTo>
                      <a:pt x="14" y="17"/>
                    </a:lnTo>
                    <a:lnTo>
                      <a:pt x="21" y="9"/>
                    </a:lnTo>
                    <a:lnTo>
                      <a:pt x="25" y="4"/>
                    </a:lnTo>
                    <a:lnTo>
                      <a:pt x="31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24" name="Freeform 128"/>
              <p:cNvSpPr>
                <a:spLocks/>
              </p:cNvSpPr>
              <p:nvPr/>
            </p:nvSpPr>
            <p:spPr bwMode="auto">
              <a:xfrm>
                <a:off x="6002" y="3596"/>
                <a:ext cx="26" cy="52"/>
              </a:xfrm>
              <a:custGeom>
                <a:avLst/>
                <a:gdLst>
                  <a:gd name="T0" fmla="*/ 25 w 26"/>
                  <a:gd name="T1" fmla="*/ 0 h 52"/>
                  <a:gd name="T2" fmla="*/ 21 w 26"/>
                  <a:gd name="T3" fmla="*/ 7 h 52"/>
                  <a:gd name="T4" fmla="*/ 15 w 26"/>
                  <a:gd name="T5" fmla="*/ 15 h 52"/>
                  <a:gd name="T6" fmla="*/ 8 w 26"/>
                  <a:gd name="T7" fmla="*/ 19 h 52"/>
                  <a:gd name="T8" fmla="*/ 5 w 26"/>
                  <a:gd name="T9" fmla="*/ 25 h 52"/>
                  <a:gd name="T10" fmla="*/ 2 w 26"/>
                  <a:gd name="T11" fmla="*/ 31 h 52"/>
                  <a:gd name="T12" fmla="*/ 2 w 26"/>
                  <a:gd name="T13" fmla="*/ 38 h 52"/>
                  <a:gd name="T14" fmla="*/ 1 w 26"/>
                  <a:gd name="T15" fmla="*/ 44 h 52"/>
                  <a:gd name="T16" fmla="*/ 0 w 26"/>
                  <a:gd name="T17" fmla="*/ 51 h 52"/>
                  <a:gd name="T18" fmla="*/ 4 w 26"/>
                  <a:gd name="T19" fmla="*/ 42 h 52"/>
                  <a:gd name="T20" fmla="*/ 5 w 26"/>
                  <a:gd name="T21" fmla="*/ 33 h 52"/>
                  <a:gd name="T22" fmla="*/ 9 w 26"/>
                  <a:gd name="T23" fmla="*/ 29 h 52"/>
                  <a:gd name="T24" fmla="*/ 12 w 26"/>
                  <a:gd name="T25" fmla="*/ 23 h 52"/>
                  <a:gd name="T26" fmla="*/ 12 w 26"/>
                  <a:gd name="T27" fmla="*/ 20 h 52"/>
                  <a:gd name="T28" fmla="*/ 16 w 26"/>
                  <a:gd name="T29" fmla="*/ 16 h 52"/>
                  <a:gd name="T30" fmla="*/ 23 w 26"/>
                  <a:gd name="T31" fmla="*/ 7 h 52"/>
                  <a:gd name="T32" fmla="*/ 25 w 26"/>
                  <a:gd name="T33" fmla="*/ 0 h 5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52"/>
                  <a:gd name="T53" fmla="*/ 26 w 26"/>
                  <a:gd name="T54" fmla="*/ 52 h 5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52">
                    <a:moveTo>
                      <a:pt x="25" y="0"/>
                    </a:moveTo>
                    <a:lnTo>
                      <a:pt x="21" y="7"/>
                    </a:lnTo>
                    <a:lnTo>
                      <a:pt x="15" y="15"/>
                    </a:lnTo>
                    <a:lnTo>
                      <a:pt x="8" y="19"/>
                    </a:lnTo>
                    <a:lnTo>
                      <a:pt x="5" y="25"/>
                    </a:lnTo>
                    <a:lnTo>
                      <a:pt x="2" y="31"/>
                    </a:lnTo>
                    <a:lnTo>
                      <a:pt x="2" y="38"/>
                    </a:lnTo>
                    <a:lnTo>
                      <a:pt x="1" y="44"/>
                    </a:lnTo>
                    <a:lnTo>
                      <a:pt x="0" y="51"/>
                    </a:lnTo>
                    <a:lnTo>
                      <a:pt x="4" y="42"/>
                    </a:lnTo>
                    <a:lnTo>
                      <a:pt x="5" y="33"/>
                    </a:lnTo>
                    <a:lnTo>
                      <a:pt x="9" y="29"/>
                    </a:lnTo>
                    <a:lnTo>
                      <a:pt x="12" y="23"/>
                    </a:lnTo>
                    <a:lnTo>
                      <a:pt x="12" y="20"/>
                    </a:lnTo>
                    <a:lnTo>
                      <a:pt x="16" y="16"/>
                    </a:lnTo>
                    <a:lnTo>
                      <a:pt x="23" y="7"/>
                    </a:lnTo>
                    <a:lnTo>
                      <a:pt x="25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25" name="Freeform 129"/>
              <p:cNvSpPr>
                <a:spLocks/>
              </p:cNvSpPr>
              <p:nvPr/>
            </p:nvSpPr>
            <p:spPr bwMode="auto">
              <a:xfrm>
                <a:off x="6004" y="3597"/>
                <a:ext cx="34" cy="57"/>
              </a:xfrm>
              <a:custGeom>
                <a:avLst/>
                <a:gdLst>
                  <a:gd name="T0" fmla="*/ 0 w 34"/>
                  <a:gd name="T1" fmla="*/ 56 h 57"/>
                  <a:gd name="T2" fmla="*/ 8 w 34"/>
                  <a:gd name="T3" fmla="*/ 43 h 57"/>
                  <a:gd name="T4" fmla="*/ 8 w 34"/>
                  <a:gd name="T5" fmla="*/ 35 h 57"/>
                  <a:gd name="T6" fmla="*/ 9 w 34"/>
                  <a:gd name="T7" fmla="*/ 30 h 57"/>
                  <a:gd name="T8" fmla="*/ 16 w 34"/>
                  <a:gd name="T9" fmla="*/ 24 h 57"/>
                  <a:gd name="T10" fmla="*/ 19 w 34"/>
                  <a:gd name="T11" fmla="*/ 15 h 57"/>
                  <a:gd name="T12" fmla="*/ 28 w 34"/>
                  <a:gd name="T13" fmla="*/ 8 h 57"/>
                  <a:gd name="T14" fmla="*/ 33 w 34"/>
                  <a:gd name="T15" fmla="*/ 0 h 57"/>
                  <a:gd name="T16" fmla="*/ 30 w 34"/>
                  <a:gd name="T17" fmla="*/ 10 h 57"/>
                  <a:gd name="T18" fmla="*/ 23 w 34"/>
                  <a:gd name="T19" fmla="*/ 16 h 57"/>
                  <a:gd name="T20" fmla="*/ 19 w 34"/>
                  <a:gd name="T21" fmla="*/ 23 h 57"/>
                  <a:gd name="T22" fmla="*/ 15 w 34"/>
                  <a:gd name="T23" fmla="*/ 32 h 57"/>
                  <a:gd name="T24" fmla="*/ 10 w 34"/>
                  <a:gd name="T25" fmla="*/ 36 h 57"/>
                  <a:gd name="T26" fmla="*/ 8 w 34"/>
                  <a:gd name="T27" fmla="*/ 45 h 57"/>
                  <a:gd name="T28" fmla="*/ 0 w 34"/>
                  <a:gd name="T29" fmla="*/ 56 h 5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4"/>
                  <a:gd name="T46" fmla="*/ 0 h 57"/>
                  <a:gd name="T47" fmla="*/ 34 w 34"/>
                  <a:gd name="T48" fmla="*/ 57 h 5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4" h="57">
                    <a:moveTo>
                      <a:pt x="0" y="56"/>
                    </a:moveTo>
                    <a:lnTo>
                      <a:pt x="8" y="43"/>
                    </a:lnTo>
                    <a:lnTo>
                      <a:pt x="8" y="35"/>
                    </a:lnTo>
                    <a:lnTo>
                      <a:pt x="9" y="30"/>
                    </a:lnTo>
                    <a:lnTo>
                      <a:pt x="16" y="24"/>
                    </a:lnTo>
                    <a:lnTo>
                      <a:pt x="19" y="15"/>
                    </a:lnTo>
                    <a:lnTo>
                      <a:pt x="28" y="8"/>
                    </a:lnTo>
                    <a:lnTo>
                      <a:pt x="33" y="0"/>
                    </a:lnTo>
                    <a:lnTo>
                      <a:pt x="30" y="10"/>
                    </a:lnTo>
                    <a:lnTo>
                      <a:pt x="23" y="16"/>
                    </a:lnTo>
                    <a:lnTo>
                      <a:pt x="19" y="23"/>
                    </a:lnTo>
                    <a:lnTo>
                      <a:pt x="15" y="32"/>
                    </a:lnTo>
                    <a:lnTo>
                      <a:pt x="10" y="36"/>
                    </a:lnTo>
                    <a:lnTo>
                      <a:pt x="8" y="45"/>
                    </a:lnTo>
                    <a:lnTo>
                      <a:pt x="0" y="56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26" name="Freeform 130"/>
              <p:cNvSpPr>
                <a:spLocks/>
              </p:cNvSpPr>
              <p:nvPr/>
            </p:nvSpPr>
            <p:spPr bwMode="auto">
              <a:xfrm>
                <a:off x="5967" y="3656"/>
                <a:ext cx="12" cy="11"/>
              </a:xfrm>
              <a:custGeom>
                <a:avLst/>
                <a:gdLst>
                  <a:gd name="T0" fmla="*/ 11 w 12"/>
                  <a:gd name="T1" fmla="*/ 0 h 11"/>
                  <a:gd name="T2" fmla="*/ 8 w 12"/>
                  <a:gd name="T3" fmla="*/ 4 h 11"/>
                  <a:gd name="T4" fmla="*/ 0 w 12"/>
                  <a:gd name="T5" fmla="*/ 9 h 11"/>
                  <a:gd name="T6" fmla="*/ 5 w 12"/>
                  <a:gd name="T7" fmla="*/ 10 h 11"/>
                  <a:gd name="T8" fmla="*/ 9 w 12"/>
                  <a:gd name="T9" fmla="*/ 7 h 11"/>
                  <a:gd name="T10" fmla="*/ 11 w 12"/>
                  <a:gd name="T11" fmla="*/ 0 h 1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"/>
                  <a:gd name="T19" fmla="*/ 0 h 11"/>
                  <a:gd name="T20" fmla="*/ 12 w 12"/>
                  <a:gd name="T21" fmla="*/ 11 h 1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" h="11">
                    <a:moveTo>
                      <a:pt x="11" y="0"/>
                    </a:moveTo>
                    <a:lnTo>
                      <a:pt x="8" y="4"/>
                    </a:lnTo>
                    <a:lnTo>
                      <a:pt x="0" y="9"/>
                    </a:lnTo>
                    <a:lnTo>
                      <a:pt x="5" y="10"/>
                    </a:lnTo>
                    <a:lnTo>
                      <a:pt x="9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27" name="Freeform 131"/>
              <p:cNvSpPr>
                <a:spLocks/>
              </p:cNvSpPr>
              <p:nvPr/>
            </p:nvSpPr>
            <p:spPr bwMode="auto">
              <a:xfrm>
                <a:off x="5973" y="3664"/>
                <a:ext cx="11" cy="19"/>
              </a:xfrm>
              <a:custGeom>
                <a:avLst/>
                <a:gdLst>
                  <a:gd name="T0" fmla="*/ 10 w 11"/>
                  <a:gd name="T1" fmla="*/ 0 h 19"/>
                  <a:gd name="T2" fmla="*/ 8 w 11"/>
                  <a:gd name="T3" fmla="*/ 9 h 19"/>
                  <a:gd name="T4" fmla="*/ 6 w 11"/>
                  <a:gd name="T5" fmla="*/ 13 h 19"/>
                  <a:gd name="T6" fmla="*/ 0 w 11"/>
                  <a:gd name="T7" fmla="*/ 18 h 19"/>
                  <a:gd name="T8" fmla="*/ 4 w 11"/>
                  <a:gd name="T9" fmla="*/ 16 h 19"/>
                  <a:gd name="T10" fmla="*/ 10 w 11"/>
                  <a:gd name="T11" fmla="*/ 13 h 19"/>
                  <a:gd name="T12" fmla="*/ 10 w 11"/>
                  <a:gd name="T13" fmla="*/ 10 h 19"/>
                  <a:gd name="T14" fmla="*/ 10 w 11"/>
                  <a:gd name="T15" fmla="*/ 0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1"/>
                  <a:gd name="T25" fmla="*/ 0 h 19"/>
                  <a:gd name="T26" fmla="*/ 11 w 11"/>
                  <a:gd name="T27" fmla="*/ 19 h 1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1" h="19">
                    <a:moveTo>
                      <a:pt x="10" y="0"/>
                    </a:moveTo>
                    <a:lnTo>
                      <a:pt x="8" y="9"/>
                    </a:lnTo>
                    <a:lnTo>
                      <a:pt x="6" y="13"/>
                    </a:lnTo>
                    <a:lnTo>
                      <a:pt x="0" y="18"/>
                    </a:lnTo>
                    <a:lnTo>
                      <a:pt x="4" y="16"/>
                    </a:lnTo>
                    <a:lnTo>
                      <a:pt x="10" y="13"/>
                    </a:lnTo>
                    <a:lnTo>
                      <a:pt x="10" y="10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28" name="Freeform 132"/>
              <p:cNvSpPr>
                <a:spLocks/>
              </p:cNvSpPr>
              <p:nvPr/>
            </p:nvSpPr>
            <p:spPr bwMode="auto">
              <a:xfrm>
                <a:off x="6007" y="3652"/>
                <a:ext cx="12" cy="36"/>
              </a:xfrm>
              <a:custGeom>
                <a:avLst/>
                <a:gdLst>
                  <a:gd name="T0" fmla="*/ 0 w 12"/>
                  <a:gd name="T1" fmla="*/ 35 h 36"/>
                  <a:gd name="T2" fmla="*/ 0 w 12"/>
                  <a:gd name="T3" fmla="*/ 25 h 36"/>
                  <a:gd name="T4" fmla="*/ 2 w 12"/>
                  <a:gd name="T5" fmla="*/ 18 h 36"/>
                  <a:gd name="T6" fmla="*/ 7 w 12"/>
                  <a:gd name="T7" fmla="*/ 8 h 36"/>
                  <a:gd name="T8" fmla="*/ 11 w 12"/>
                  <a:gd name="T9" fmla="*/ 0 h 36"/>
                  <a:gd name="T10" fmla="*/ 6 w 12"/>
                  <a:gd name="T11" fmla="*/ 15 h 36"/>
                  <a:gd name="T12" fmla="*/ 2 w 12"/>
                  <a:gd name="T13" fmla="*/ 25 h 36"/>
                  <a:gd name="T14" fmla="*/ 0 w 12"/>
                  <a:gd name="T15" fmla="*/ 35 h 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2"/>
                  <a:gd name="T25" fmla="*/ 0 h 36"/>
                  <a:gd name="T26" fmla="*/ 12 w 12"/>
                  <a:gd name="T27" fmla="*/ 36 h 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2" h="36">
                    <a:moveTo>
                      <a:pt x="0" y="35"/>
                    </a:moveTo>
                    <a:lnTo>
                      <a:pt x="0" y="25"/>
                    </a:lnTo>
                    <a:lnTo>
                      <a:pt x="2" y="18"/>
                    </a:lnTo>
                    <a:lnTo>
                      <a:pt x="7" y="8"/>
                    </a:lnTo>
                    <a:lnTo>
                      <a:pt x="11" y="0"/>
                    </a:lnTo>
                    <a:lnTo>
                      <a:pt x="6" y="15"/>
                    </a:lnTo>
                    <a:lnTo>
                      <a:pt x="2" y="25"/>
                    </a:lnTo>
                    <a:lnTo>
                      <a:pt x="0" y="35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29" name="Freeform 133"/>
              <p:cNvSpPr>
                <a:spLocks/>
              </p:cNvSpPr>
              <p:nvPr/>
            </p:nvSpPr>
            <p:spPr bwMode="auto">
              <a:xfrm>
                <a:off x="6018" y="3600"/>
                <a:ext cx="43" cy="45"/>
              </a:xfrm>
              <a:custGeom>
                <a:avLst/>
                <a:gdLst>
                  <a:gd name="T0" fmla="*/ 0 w 43"/>
                  <a:gd name="T1" fmla="*/ 44 h 45"/>
                  <a:gd name="T2" fmla="*/ 4 w 43"/>
                  <a:gd name="T3" fmla="*/ 33 h 45"/>
                  <a:gd name="T4" fmla="*/ 13 w 43"/>
                  <a:gd name="T5" fmla="*/ 25 h 45"/>
                  <a:gd name="T6" fmla="*/ 25 w 43"/>
                  <a:gd name="T7" fmla="*/ 16 h 45"/>
                  <a:gd name="T8" fmla="*/ 37 w 43"/>
                  <a:gd name="T9" fmla="*/ 6 h 45"/>
                  <a:gd name="T10" fmla="*/ 42 w 43"/>
                  <a:gd name="T11" fmla="*/ 0 h 45"/>
                  <a:gd name="T12" fmla="*/ 37 w 43"/>
                  <a:gd name="T13" fmla="*/ 10 h 45"/>
                  <a:gd name="T14" fmla="*/ 28 w 43"/>
                  <a:gd name="T15" fmla="*/ 16 h 45"/>
                  <a:gd name="T16" fmla="*/ 18 w 43"/>
                  <a:gd name="T17" fmla="*/ 25 h 45"/>
                  <a:gd name="T18" fmla="*/ 8 w 43"/>
                  <a:gd name="T19" fmla="*/ 32 h 45"/>
                  <a:gd name="T20" fmla="*/ 3 w 43"/>
                  <a:gd name="T21" fmla="*/ 37 h 45"/>
                  <a:gd name="T22" fmla="*/ 0 w 43"/>
                  <a:gd name="T23" fmla="*/ 44 h 4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3"/>
                  <a:gd name="T37" fmla="*/ 0 h 45"/>
                  <a:gd name="T38" fmla="*/ 43 w 43"/>
                  <a:gd name="T39" fmla="*/ 45 h 4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3" h="45">
                    <a:moveTo>
                      <a:pt x="0" y="44"/>
                    </a:moveTo>
                    <a:lnTo>
                      <a:pt x="4" y="33"/>
                    </a:lnTo>
                    <a:lnTo>
                      <a:pt x="13" y="25"/>
                    </a:lnTo>
                    <a:lnTo>
                      <a:pt x="25" y="16"/>
                    </a:lnTo>
                    <a:lnTo>
                      <a:pt x="37" y="6"/>
                    </a:lnTo>
                    <a:lnTo>
                      <a:pt x="42" y="0"/>
                    </a:lnTo>
                    <a:lnTo>
                      <a:pt x="37" y="10"/>
                    </a:lnTo>
                    <a:lnTo>
                      <a:pt x="28" y="16"/>
                    </a:lnTo>
                    <a:lnTo>
                      <a:pt x="18" y="25"/>
                    </a:lnTo>
                    <a:lnTo>
                      <a:pt x="8" y="32"/>
                    </a:lnTo>
                    <a:lnTo>
                      <a:pt x="3" y="37"/>
                    </a:lnTo>
                    <a:lnTo>
                      <a:pt x="0" y="44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30" name="Freeform 134"/>
              <p:cNvSpPr>
                <a:spLocks/>
              </p:cNvSpPr>
              <p:nvPr/>
            </p:nvSpPr>
            <p:spPr bwMode="auto">
              <a:xfrm>
                <a:off x="6029" y="3553"/>
                <a:ext cx="58" cy="45"/>
              </a:xfrm>
              <a:custGeom>
                <a:avLst/>
                <a:gdLst>
                  <a:gd name="T0" fmla="*/ 0 w 58"/>
                  <a:gd name="T1" fmla="*/ 44 h 45"/>
                  <a:gd name="T2" fmla="*/ 4 w 58"/>
                  <a:gd name="T3" fmla="*/ 38 h 45"/>
                  <a:gd name="T4" fmla="*/ 9 w 58"/>
                  <a:gd name="T5" fmla="*/ 31 h 45"/>
                  <a:gd name="T6" fmla="*/ 16 w 58"/>
                  <a:gd name="T7" fmla="*/ 26 h 45"/>
                  <a:gd name="T8" fmla="*/ 23 w 58"/>
                  <a:gd name="T9" fmla="*/ 20 h 45"/>
                  <a:gd name="T10" fmla="*/ 32 w 58"/>
                  <a:gd name="T11" fmla="*/ 14 h 45"/>
                  <a:gd name="T12" fmla="*/ 41 w 58"/>
                  <a:gd name="T13" fmla="*/ 7 h 45"/>
                  <a:gd name="T14" fmla="*/ 49 w 58"/>
                  <a:gd name="T15" fmla="*/ 2 h 45"/>
                  <a:gd name="T16" fmla="*/ 52 w 58"/>
                  <a:gd name="T17" fmla="*/ 0 h 45"/>
                  <a:gd name="T18" fmla="*/ 57 w 58"/>
                  <a:gd name="T19" fmla="*/ 0 h 45"/>
                  <a:gd name="T20" fmla="*/ 52 w 58"/>
                  <a:gd name="T21" fmla="*/ 3 h 45"/>
                  <a:gd name="T22" fmla="*/ 46 w 58"/>
                  <a:gd name="T23" fmla="*/ 7 h 45"/>
                  <a:gd name="T24" fmla="*/ 38 w 58"/>
                  <a:gd name="T25" fmla="*/ 12 h 45"/>
                  <a:gd name="T26" fmla="*/ 29 w 58"/>
                  <a:gd name="T27" fmla="*/ 19 h 45"/>
                  <a:gd name="T28" fmla="*/ 21 w 58"/>
                  <a:gd name="T29" fmla="*/ 26 h 45"/>
                  <a:gd name="T30" fmla="*/ 13 w 58"/>
                  <a:gd name="T31" fmla="*/ 30 h 45"/>
                  <a:gd name="T32" fmla="*/ 8 w 58"/>
                  <a:gd name="T33" fmla="*/ 35 h 45"/>
                  <a:gd name="T34" fmla="*/ 0 w 58"/>
                  <a:gd name="T35" fmla="*/ 44 h 4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8"/>
                  <a:gd name="T55" fmla="*/ 0 h 45"/>
                  <a:gd name="T56" fmla="*/ 58 w 58"/>
                  <a:gd name="T57" fmla="*/ 45 h 4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8" h="45">
                    <a:moveTo>
                      <a:pt x="0" y="44"/>
                    </a:moveTo>
                    <a:lnTo>
                      <a:pt x="4" y="38"/>
                    </a:lnTo>
                    <a:lnTo>
                      <a:pt x="9" y="31"/>
                    </a:lnTo>
                    <a:lnTo>
                      <a:pt x="16" y="26"/>
                    </a:lnTo>
                    <a:lnTo>
                      <a:pt x="23" y="20"/>
                    </a:lnTo>
                    <a:lnTo>
                      <a:pt x="32" y="14"/>
                    </a:lnTo>
                    <a:lnTo>
                      <a:pt x="41" y="7"/>
                    </a:lnTo>
                    <a:lnTo>
                      <a:pt x="49" y="2"/>
                    </a:lnTo>
                    <a:lnTo>
                      <a:pt x="52" y="0"/>
                    </a:lnTo>
                    <a:lnTo>
                      <a:pt x="57" y="0"/>
                    </a:lnTo>
                    <a:lnTo>
                      <a:pt x="52" y="3"/>
                    </a:lnTo>
                    <a:lnTo>
                      <a:pt x="46" y="7"/>
                    </a:lnTo>
                    <a:lnTo>
                      <a:pt x="38" y="12"/>
                    </a:lnTo>
                    <a:lnTo>
                      <a:pt x="29" y="19"/>
                    </a:lnTo>
                    <a:lnTo>
                      <a:pt x="21" y="26"/>
                    </a:lnTo>
                    <a:lnTo>
                      <a:pt x="13" y="30"/>
                    </a:lnTo>
                    <a:lnTo>
                      <a:pt x="8" y="35"/>
                    </a:lnTo>
                    <a:lnTo>
                      <a:pt x="0" y="44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31" name="Freeform 135"/>
              <p:cNvSpPr>
                <a:spLocks/>
              </p:cNvSpPr>
              <p:nvPr/>
            </p:nvSpPr>
            <p:spPr bwMode="auto">
              <a:xfrm>
                <a:off x="6043" y="3560"/>
                <a:ext cx="22" cy="17"/>
              </a:xfrm>
              <a:custGeom>
                <a:avLst/>
                <a:gdLst>
                  <a:gd name="T0" fmla="*/ 0 w 22"/>
                  <a:gd name="T1" fmla="*/ 16 h 17"/>
                  <a:gd name="T2" fmla="*/ 2 w 22"/>
                  <a:gd name="T3" fmla="*/ 12 h 17"/>
                  <a:gd name="T4" fmla="*/ 8 w 22"/>
                  <a:gd name="T5" fmla="*/ 9 h 17"/>
                  <a:gd name="T6" fmla="*/ 17 w 22"/>
                  <a:gd name="T7" fmla="*/ 3 h 17"/>
                  <a:gd name="T8" fmla="*/ 21 w 22"/>
                  <a:gd name="T9" fmla="*/ 0 h 17"/>
                  <a:gd name="T10" fmla="*/ 14 w 22"/>
                  <a:gd name="T11" fmla="*/ 6 h 17"/>
                  <a:gd name="T12" fmla="*/ 7 w 22"/>
                  <a:gd name="T13" fmla="*/ 12 h 17"/>
                  <a:gd name="T14" fmla="*/ 0 w 22"/>
                  <a:gd name="T15" fmla="*/ 16 h 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2"/>
                  <a:gd name="T25" fmla="*/ 0 h 17"/>
                  <a:gd name="T26" fmla="*/ 22 w 22"/>
                  <a:gd name="T27" fmla="*/ 17 h 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2" h="17">
                    <a:moveTo>
                      <a:pt x="0" y="16"/>
                    </a:moveTo>
                    <a:lnTo>
                      <a:pt x="2" y="12"/>
                    </a:lnTo>
                    <a:lnTo>
                      <a:pt x="8" y="9"/>
                    </a:lnTo>
                    <a:lnTo>
                      <a:pt x="17" y="3"/>
                    </a:lnTo>
                    <a:lnTo>
                      <a:pt x="21" y="0"/>
                    </a:lnTo>
                    <a:lnTo>
                      <a:pt x="14" y="6"/>
                    </a:lnTo>
                    <a:lnTo>
                      <a:pt x="7" y="12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32" name="Freeform 136"/>
              <p:cNvSpPr>
                <a:spLocks/>
              </p:cNvSpPr>
              <p:nvPr/>
            </p:nvSpPr>
            <p:spPr bwMode="auto">
              <a:xfrm>
                <a:off x="6029" y="3569"/>
                <a:ext cx="44" cy="30"/>
              </a:xfrm>
              <a:custGeom>
                <a:avLst/>
                <a:gdLst>
                  <a:gd name="T0" fmla="*/ 0 w 44"/>
                  <a:gd name="T1" fmla="*/ 29 h 30"/>
                  <a:gd name="T2" fmla="*/ 5 w 44"/>
                  <a:gd name="T3" fmla="*/ 24 h 30"/>
                  <a:gd name="T4" fmla="*/ 13 w 44"/>
                  <a:gd name="T5" fmla="*/ 17 h 30"/>
                  <a:gd name="T6" fmla="*/ 22 w 44"/>
                  <a:gd name="T7" fmla="*/ 12 h 30"/>
                  <a:gd name="T8" fmla="*/ 35 w 44"/>
                  <a:gd name="T9" fmla="*/ 6 h 30"/>
                  <a:gd name="T10" fmla="*/ 43 w 44"/>
                  <a:gd name="T11" fmla="*/ 0 h 30"/>
                  <a:gd name="T12" fmla="*/ 37 w 44"/>
                  <a:gd name="T13" fmla="*/ 6 h 30"/>
                  <a:gd name="T14" fmla="*/ 26 w 44"/>
                  <a:gd name="T15" fmla="*/ 13 h 30"/>
                  <a:gd name="T16" fmla="*/ 17 w 44"/>
                  <a:gd name="T17" fmla="*/ 18 h 30"/>
                  <a:gd name="T18" fmla="*/ 13 w 44"/>
                  <a:gd name="T19" fmla="*/ 21 h 30"/>
                  <a:gd name="T20" fmla="*/ 10 w 44"/>
                  <a:gd name="T21" fmla="*/ 22 h 30"/>
                  <a:gd name="T22" fmla="*/ 0 w 44"/>
                  <a:gd name="T23" fmla="*/ 29 h 3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4"/>
                  <a:gd name="T37" fmla="*/ 0 h 30"/>
                  <a:gd name="T38" fmla="*/ 44 w 44"/>
                  <a:gd name="T39" fmla="*/ 30 h 3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4" h="30">
                    <a:moveTo>
                      <a:pt x="0" y="29"/>
                    </a:moveTo>
                    <a:lnTo>
                      <a:pt x="5" y="24"/>
                    </a:lnTo>
                    <a:lnTo>
                      <a:pt x="13" y="17"/>
                    </a:lnTo>
                    <a:lnTo>
                      <a:pt x="22" y="12"/>
                    </a:lnTo>
                    <a:lnTo>
                      <a:pt x="35" y="6"/>
                    </a:lnTo>
                    <a:lnTo>
                      <a:pt x="43" y="0"/>
                    </a:lnTo>
                    <a:lnTo>
                      <a:pt x="37" y="6"/>
                    </a:lnTo>
                    <a:lnTo>
                      <a:pt x="26" y="13"/>
                    </a:lnTo>
                    <a:lnTo>
                      <a:pt x="17" y="18"/>
                    </a:lnTo>
                    <a:lnTo>
                      <a:pt x="13" y="21"/>
                    </a:lnTo>
                    <a:lnTo>
                      <a:pt x="10" y="22"/>
                    </a:lnTo>
                    <a:lnTo>
                      <a:pt x="0" y="29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33" name="Freeform 137"/>
              <p:cNvSpPr>
                <a:spLocks/>
              </p:cNvSpPr>
              <p:nvPr/>
            </p:nvSpPr>
            <p:spPr bwMode="auto">
              <a:xfrm>
                <a:off x="6041" y="3580"/>
                <a:ext cx="29" cy="29"/>
              </a:xfrm>
              <a:custGeom>
                <a:avLst/>
                <a:gdLst>
                  <a:gd name="T0" fmla="*/ 0 w 29"/>
                  <a:gd name="T1" fmla="*/ 28 h 29"/>
                  <a:gd name="T2" fmla="*/ 4 w 29"/>
                  <a:gd name="T3" fmla="*/ 19 h 29"/>
                  <a:gd name="T4" fmla="*/ 12 w 29"/>
                  <a:gd name="T5" fmla="*/ 11 h 29"/>
                  <a:gd name="T6" fmla="*/ 23 w 29"/>
                  <a:gd name="T7" fmla="*/ 4 h 29"/>
                  <a:gd name="T8" fmla="*/ 28 w 29"/>
                  <a:gd name="T9" fmla="*/ 0 h 29"/>
                  <a:gd name="T10" fmla="*/ 21 w 29"/>
                  <a:gd name="T11" fmla="*/ 7 h 29"/>
                  <a:gd name="T12" fmla="*/ 12 w 29"/>
                  <a:gd name="T13" fmla="*/ 14 h 29"/>
                  <a:gd name="T14" fmla="*/ 7 w 29"/>
                  <a:gd name="T15" fmla="*/ 20 h 29"/>
                  <a:gd name="T16" fmla="*/ 0 w 29"/>
                  <a:gd name="T17" fmla="*/ 28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9"/>
                  <a:gd name="T28" fmla="*/ 0 h 29"/>
                  <a:gd name="T29" fmla="*/ 29 w 29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9" h="29">
                    <a:moveTo>
                      <a:pt x="0" y="28"/>
                    </a:moveTo>
                    <a:lnTo>
                      <a:pt x="4" y="19"/>
                    </a:lnTo>
                    <a:lnTo>
                      <a:pt x="12" y="11"/>
                    </a:lnTo>
                    <a:lnTo>
                      <a:pt x="23" y="4"/>
                    </a:lnTo>
                    <a:lnTo>
                      <a:pt x="28" y="0"/>
                    </a:lnTo>
                    <a:lnTo>
                      <a:pt x="21" y="7"/>
                    </a:lnTo>
                    <a:lnTo>
                      <a:pt x="12" y="14"/>
                    </a:lnTo>
                    <a:lnTo>
                      <a:pt x="7" y="20"/>
                    </a:lnTo>
                    <a:lnTo>
                      <a:pt x="0" y="28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34" name="Freeform 138"/>
              <p:cNvSpPr>
                <a:spLocks/>
              </p:cNvSpPr>
              <p:nvPr/>
            </p:nvSpPr>
            <p:spPr bwMode="auto">
              <a:xfrm>
                <a:off x="6064" y="3568"/>
                <a:ext cx="36" cy="27"/>
              </a:xfrm>
              <a:custGeom>
                <a:avLst/>
                <a:gdLst>
                  <a:gd name="T0" fmla="*/ 0 w 36"/>
                  <a:gd name="T1" fmla="*/ 26 h 27"/>
                  <a:gd name="T2" fmla="*/ 12 w 36"/>
                  <a:gd name="T3" fmla="*/ 18 h 27"/>
                  <a:gd name="T4" fmla="*/ 22 w 36"/>
                  <a:gd name="T5" fmla="*/ 10 h 27"/>
                  <a:gd name="T6" fmla="*/ 27 w 36"/>
                  <a:gd name="T7" fmla="*/ 3 h 27"/>
                  <a:gd name="T8" fmla="*/ 35 w 36"/>
                  <a:gd name="T9" fmla="*/ 0 h 27"/>
                  <a:gd name="T10" fmla="*/ 27 w 36"/>
                  <a:gd name="T11" fmla="*/ 5 h 27"/>
                  <a:gd name="T12" fmla="*/ 25 w 36"/>
                  <a:gd name="T13" fmla="*/ 11 h 27"/>
                  <a:gd name="T14" fmla="*/ 16 w 36"/>
                  <a:gd name="T15" fmla="*/ 17 h 27"/>
                  <a:gd name="T16" fmla="*/ 10 w 36"/>
                  <a:gd name="T17" fmla="*/ 22 h 27"/>
                  <a:gd name="T18" fmla="*/ 0 w 36"/>
                  <a:gd name="T19" fmla="*/ 26 h 2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6"/>
                  <a:gd name="T31" fmla="*/ 0 h 27"/>
                  <a:gd name="T32" fmla="*/ 36 w 36"/>
                  <a:gd name="T33" fmla="*/ 27 h 2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6" h="27">
                    <a:moveTo>
                      <a:pt x="0" y="26"/>
                    </a:moveTo>
                    <a:lnTo>
                      <a:pt x="12" y="18"/>
                    </a:lnTo>
                    <a:lnTo>
                      <a:pt x="22" y="10"/>
                    </a:lnTo>
                    <a:lnTo>
                      <a:pt x="27" y="3"/>
                    </a:lnTo>
                    <a:lnTo>
                      <a:pt x="35" y="0"/>
                    </a:lnTo>
                    <a:lnTo>
                      <a:pt x="27" y="5"/>
                    </a:lnTo>
                    <a:lnTo>
                      <a:pt x="25" y="11"/>
                    </a:lnTo>
                    <a:lnTo>
                      <a:pt x="16" y="17"/>
                    </a:lnTo>
                    <a:lnTo>
                      <a:pt x="10" y="22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35" name="Freeform 139"/>
              <p:cNvSpPr>
                <a:spLocks/>
              </p:cNvSpPr>
              <p:nvPr/>
            </p:nvSpPr>
            <p:spPr bwMode="auto">
              <a:xfrm>
                <a:off x="6073" y="3555"/>
                <a:ext cx="34" cy="21"/>
              </a:xfrm>
              <a:custGeom>
                <a:avLst/>
                <a:gdLst>
                  <a:gd name="T0" fmla="*/ 0 w 34"/>
                  <a:gd name="T1" fmla="*/ 20 h 21"/>
                  <a:gd name="T2" fmla="*/ 10 w 34"/>
                  <a:gd name="T3" fmla="*/ 13 h 21"/>
                  <a:gd name="T4" fmla="*/ 15 w 34"/>
                  <a:gd name="T5" fmla="*/ 7 h 21"/>
                  <a:gd name="T6" fmla="*/ 26 w 34"/>
                  <a:gd name="T7" fmla="*/ 1 h 21"/>
                  <a:gd name="T8" fmla="*/ 33 w 34"/>
                  <a:gd name="T9" fmla="*/ 0 h 21"/>
                  <a:gd name="T10" fmla="*/ 24 w 34"/>
                  <a:gd name="T11" fmla="*/ 4 h 21"/>
                  <a:gd name="T12" fmla="*/ 16 w 34"/>
                  <a:gd name="T13" fmla="*/ 8 h 21"/>
                  <a:gd name="T14" fmla="*/ 13 w 34"/>
                  <a:gd name="T15" fmla="*/ 13 h 21"/>
                  <a:gd name="T16" fmla="*/ 7 w 34"/>
                  <a:gd name="T17" fmla="*/ 16 h 21"/>
                  <a:gd name="T18" fmla="*/ 0 w 34"/>
                  <a:gd name="T19" fmla="*/ 20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4"/>
                  <a:gd name="T31" fmla="*/ 0 h 21"/>
                  <a:gd name="T32" fmla="*/ 34 w 34"/>
                  <a:gd name="T33" fmla="*/ 21 h 2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4" h="21">
                    <a:moveTo>
                      <a:pt x="0" y="20"/>
                    </a:moveTo>
                    <a:lnTo>
                      <a:pt x="10" y="13"/>
                    </a:lnTo>
                    <a:lnTo>
                      <a:pt x="15" y="7"/>
                    </a:lnTo>
                    <a:lnTo>
                      <a:pt x="26" y="1"/>
                    </a:lnTo>
                    <a:lnTo>
                      <a:pt x="33" y="0"/>
                    </a:lnTo>
                    <a:lnTo>
                      <a:pt x="24" y="4"/>
                    </a:lnTo>
                    <a:lnTo>
                      <a:pt x="16" y="8"/>
                    </a:lnTo>
                    <a:lnTo>
                      <a:pt x="13" y="13"/>
                    </a:lnTo>
                    <a:lnTo>
                      <a:pt x="7" y="16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402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36" name="Freeform 140"/>
              <p:cNvSpPr>
                <a:spLocks/>
              </p:cNvSpPr>
              <p:nvPr/>
            </p:nvSpPr>
            <p:spPr bwMode="auto">
              <a:xfrm>
                <a:off x="6026" y="3979"/>
                <a:ext cx="15" cy="28"/>
              </a:xfrm>
              <a:custGeom>
                <a:avLst/>
                <a:gdLst>
                  <a:gd name="T0" fmla="*/ 0 w 15"/>
                  <a:gd name="T1" fmla="*/ 0 h 28"/>
                  <a:gd name="T2" fmla="*/ 2 w 15"/>
                  <a:gd name="T3" fmla="*/ 11 h 28"/>
                  <a:gd name="T4" fmla="*/ 6 w 15"/>
                  <a:gd name="T5" fmla="*/ 20 h 28"/>
                  <a:gd name="T6" fmla="*/ 14 w 15"/>
                  <a:gd name="T7" fmla="*/ 27 h 28"/>
                  <a:gd name="T8" fmla="*/ 8 w 15"/>
                  <a:gd name="T9" fmla="*/ 18 h 28"/>
                  <a:gd name="T10" fmla="*/ 6 w 15"/>
                  <a:gd name="T11" fmla="*/ 10 h 28"/>
                  <a:gd name="T12" fmla="*/ 0 w 15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28"/>
                  <a:gd name="T23" fmla="*/ 15 w 15"/>
                  <a:gd name="T24" fmla="*/ 28 h 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28">
                    <a:moveTo>
                      <a:pt x="0" y="0"/>
                    </a:moveTo>
                    <a:lnTo>
                      <a:pt x="2" y="11"/>
                    </a:lnTo>
                    <a:lnTo>
                      <a:pt x="6" y="20"/>
                    </a:lnTo>
                    <a:lnTo>
                      <a:pt x="14" y="27"/>
                    </a:lnTo>
                    <a:lnTo>
                      <a:pt x="8" y="18"/>
                    </a:lnTo>
                    <a:lnTo>
                      <a:pt x="6" y="1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37" name="Freeform 141"/>
              <p:cNvSpPr>
                <a:spLocks/>
              </p:cNvSpPr>
              <p:nvPr/>
            </p:nvSpPr>
            <p:spPr bwMode="auto">
              <a:xfrm>
                <a:off x="6049" y="4011"/>
                <a:ext cx="41" cy="19"/>
              </a:xfrm>
              <a:custGeom>
                <a:avLst/>
                <a:gdLst>
                  <a:gd name="T0" fmla="*/ 0 w 41"/>
                  <a:gd name="T1" fmla="*/ 0 h 19"/>
                  <a:gd name="T2" fmla="*/ 5 w 41"/>
                  <a:gd name="T3" fmla="*/ 4 h 19"/>
                  <a:gd name="T4" fmla="*/ 12 w 41"/>
                  <a:gd name="T5" fmla="*/ 6 h 19"/>
                  <a:gd name="T6" fmla="*/ 26 w 41"/>
                  <a:gd name="T7" fmla="*/ 11 h 19"/>
                  <a:gd name="T8" fmla="*/ 40 w 41"/>
                  <a:gd name="T9" fmla="*/ 18 h 19"/>
                  <a:gd name="T10" fmla="*/ 35 w 41"/>
                  <a:gd name="T11" fmla="*/ 13 h 19"/>
                  <a:gd name="T12" fmla="*/ 27 w 41"/>
                  <a:gd name="T13" fmla="*/ 7 h 19"/>
                  <a:gd name="T14" fmla="*/ 14 w 41"/>
                  <a:gd name="T15" fmla="*/ 4 h 19"/>
                  <a:gd name="T16" fmla="*/ 7 w 41"/>
                  <a:gd name="T17" fmla="*/ 3 h 19"/>
                  <a:gd name="T18" fmla="*/ 0 w 41"/>
                  <a:gd name="T19" fmla="*/ 0 h 1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1"/>
                  <a:gd name="T31" fmla="*/ 0 h 19"/>
                  <a:gd name="T32" fmla="*/ 41 w 41"/>
                  <a:gd name="T33" fmla="*/ 19 h 1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1" h="19">
                    <a:moveTo>
                      <a:pt x="0" y="0"/>
                    </a:moveTo>
                    <a:lnTo>
                      <a:pt x="5" y="4"/>
                    </a:lnTo>
                    <a:lnTo>
                      <a:pt x="12" y="6"/>
                    </a:lnTo>
                    <a:lnTo>
                      <a:pt x="26" y="11"/>
                    </a:lnTo>
                    <a:lnTo>
                      <a:pt x="40" y="18"/>
                    </a:lnTo>
                    <a:lnTo>
                      <a:pt x="35" y="13"/>
                    </a:lnTo>
                    <a:lnTo>
                      <a:pt x="27" y="7"/>
                    </a:lnTo>
                    <a:lnTo>
                      <a:pt x="14" y="4"/>
                    </a:lnTo>
                    <a:lnTo>
                      <a:pt x="7" y="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38" name="Freeform 142"/>
              <p:cNvSpPr>
                <a:spLocks/>
              </p:cNvSpPr>
              <p:nvPr/>
            </p:nvSpPr>
            <p:spPr bwMode="auto">
              <a:xfrm>
                <a:off x="6092" y="4036"/>
                <a:ext cx="17" cy="34"/>
              </a:xfrm>
              <a:custGeom>
                <a:avLst/>
                <a:gdLst>
                  <a:gd name="T0" fmla="*/ 0 w 17"/>
                  <a:gd name="T1" fmla="*/ 0 h 34"/>
                  <a:gd name="T2" fmla="*/ 5 w 17"/>
                  <a:gd name="T3" fmla="*/ 6 h 34"/>
                  <a:gd name="T4" fmla="*/ 10 w 17"/>
                  <a:gd name="T5" fmla="*/ 14 h 34"/>
                  <a:gd name="T6" fmla="*/ 11 w 17"/>
                  <a:gd name="T7" fmla="*/ 22 h 34"/>
                  <a:gd name="T8" fmla="*/ 16 w 17"/>
                  <a:gd name="T9" fmla="*/ 33 h 34"/>
                  <a:gd name="T10" fmla="*/ 14 w 17"/>
                  <a:gd name="T11" fmla="*/ 23 h 34"/>
                  <a:gd name="T12" fmla="*/ 12 w 17"/>
                  <a:gd name="T13" fmla="*/ 16 h 34"/>
                  <a:gd name="T14" fmla="*/ 10 w 17"/>
                  <a:gd name="T15" fmla="*/ 8 h 34"/>
                  <a:gd name="T16" fmla="*/ 6 w 17"/>
                  <a:gd name="T17" fmla="*/ 4 h 34"/>
                  <a:gd name="T18" fmla="*/ 0 w 17"/>
                  <a:gd name="T19" fmla="*/ 0 h 3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7"/>
                  <a:gd name="T31" fmla="*/ 0 h 34"/>
                  <a:gd name="T32" fmla="*/ 17 w 17"/>
                  <a:gd name="T33" fmla="*/ 34 h 3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7" h="34">
                    <a:moveTo>
                      <a:pt x="0" y="0"/>
                    </a:moveTo>
                    <a:lnTo>
                      <a:pt x="5" y="6"/>
                    </a:lnTo>
                    <a:lnTo>
                      <a:pt x="10" y="14"/>
                    </a:lnTo>
                    <a:lnTo>
                      <a:pt x="11" y="22"/>
                    </a:lnTo>
                    <a:lnTo>
                      <a:pt x="16" y="33"/>
                    </a:lnTo>
                    <a:lnTo>
                      <a:pt x="14" y="23"/>
                    </a:lnTo>
                    <a:lnTo>
                      <a:pt x="12" y="16"/>
                    </a:lnTo>
                    <a:lnTo>
                      <a:pt x="10" y="8"/>
                    </a:lnTo>
                    <a:lnTo>
                      <a:pt x="6" y="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39" name="Freeform 143"/>
              <p:cNvSpPr>
                <a:spLocks/>
              </p:cNvSpPr>
              <p:nvPr/>
            </p:nvSpPr>
            <p:spPr bwMode="auto">
              <a:xfrm>
                <a:off x="6104" y="4038"/>
                <a:ext cx="36" cy="51"/>
              </a:xfrm>
              <a:custGeom>
                <a:avLst/>
                <a:gdLst>
                  <a:gd name="T0" fmla="*/ 0 w 36"/>
                  <a:gd name="T1" fmla="*/ 0 h 51"/>
                  <a:gd name="T2" fmla="*/ 5 w 36"/>
                  <a:gd name="T3" fmla="*/ 6 h 51"/>
                  <a:gd name="T4" fmla="*/ 7 w 36"/>
                  <a:gd name="T5" fmla="*/ 15 h 51"/>
                  <a:gd name="T6" fmla="*/ 9 w 36"/>
                  <a:gd name="T7" fmla="*/ 23 h 51"/>
                  <a:gd name="T8" fmla="*/ 12 w 36"/>
                  <a:gd name="T9" fmla="*/ 35 h 51"/>
                  <a:gd name="T10" fmla="*/ 18 w 36"/>
                  <a:gd name="T11" fmla="*/ 42 h 51"/>
                  <a:gd name="T12" fmla="*/ 27 w 36"/>
                  <a:gd name="T13" fmla="*/ 48 h 51"/>
                  <a:gd name="T14" fmla="*/ 29 w 36"/>
                  <a:gd name="T15" fmla="*/ 49 h 51"/>
                  <a:gd name="T16" fmla="*/ 35 w 36"/>
                  <a:gd name="T17" fmla="*/ 50 h 51"/>
                  <a:gd name="T18" fmla="*/ 30 w 36"/>
                  <a:gd name="T19" fmla="*/ 47 h 51"/>
                  <a:gd name="T20" fmla="*/ 23 w 36"/>
                  <a:gd name="T21" fmla="*/ 43 h 51"/>
                  <a:gd name="T22" fmla="*/ 15 w 36"/>
                  <a:gd name="T23" fmla="*/ 36 h 51"/>
                  <a:gd name="T24" fmla="*/ 12 w 36"/>
                  <a:gd name="T25" fmla="*/ 27 h 51"/>
                  <a:gd name="T26" fmla="*/ 8 w 36"/>
                  <a:gd name="T27" fmla="*/ 13 h 51"/>
                  <a:gd name="T28" fmla="*/ 7 w 36"/>
                  <a:gd name="T29" fmla="*/ 7 h 51"/>
                  <a:gd name="T30" fmla="*/ 0 w 36"/>
                  <a:gd name="T31" fmla="*/ 0 h 5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36"/>
                  <a:gd name="T49" fmla="*/ 0 h 51"/>
                  <a:gd name="T50" fmla="*/ 36 w 36"/>
                  <a:gd name="T51" fmla="*/ 51 h 5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36" h="51">
                    <a:moveTo>
                      <a:pt x="0" y="0"/>
                    </a:moveTo>
                    <a:lnTo>
                      <a:pt x="5" y="6"/>
                    </a:lnTo>
                    <a:lnTo>
                      <a:pt x="7" y="15"/>
                    </a:lnTo>
                    <a:lnTo>
                      <a:pt x="9" y="23"/>
                    </a:lnTo>
                    <a:lnTo>
                      <a:pt x="12" y="35"/>
                    </a:lnTo>
                    <a:lnTo>
                      <a:pt x="18" y="42"/>
                    </a:lnTo>
                    <a:lnTo>
                      <a:pt x="27" y="48"/>
                    </a:lnTo>
                    <a:lnTo>
                      <a:pt x="29" y="49"/>
                    </a:lnTo>
                    <a:lnTo>
                      <a:pt x="35" y="50"/>
                    </a:lnTo>
                    <a:lnTo>
                      <a:pt x="30" y="47"/>
                    </a:lnTo>
                    <a:lnTo>
                      <a:pt x="23" y="43"/>
                    </a:lnTo>
                    <a:lnTo>
                      <a:pt x="15" y="36"/>
                    </a:lnTo>
                    <a:lnTo>
                      <a:pt x="12" y="27"/>
                    </a:lnTo>
                    <a:lnTo>
                      <a:pt x="8" y="13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40" name="Freeform 144"/>
              <p:cNvSpPr>
                <a:spLocks/>
              </p:cNvSpPr>
              <p:nvPr/>
            </p:nvSpPr>
            <p:spPr bwMode="auto">
              <a:xfrm>
                <a:off x="5969" y="4024"/>
                <a:ext cx="15" cy="19"/>
              </a:xfrm>
              <a:custGeom>
                <a:avLst/>
                <a:gdLst>
                  <a:gd name="T0" fmla="*/ 2 w 15"/>
                  <a:gd name="T1" fmla="*/ 0 h 19"/>
                  <a:gd name="T2" fmla="*/ 7 w 15"/>
                  <a:gd name="T3" fmla="*/ 8 h 19"/>
                  <a:gd name="T4" fmla="*/ 12 w 15"/>
                  <a:gd name="T5" fmla="*/ 13 h 19"/>
                  <a:gd name="T6" fmla="*/ 14 w 15"/>
                  <a:gd name="T7" fmla="*/ 18 h 19"/>
                  <a:gd name="T8" fmla="*/ 7 w 15"/>
                  <a:gd name="T9" fmla="*/ 17 h 19"/>
                  <a:gd name="T10" fmla="*/ 0 w 15"/>
                  <a:gd name="T11" fmla="*/ 12 h 19"/>
                  <a:gd name="T12" fmla="*/ 2 w 15"/>
                  <a:gd name="T13" fmla="*/ 0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19"/>
                  <a:gd name="T23" fmla="*/ 15 w 15"/>
                  <a:gd name="T24" fmla="*/ 19 h 1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19">
                    <a:moveTo>
                      <a:pt x="2" y="0"/>
                    </a:moveTo>
                    <a:lnTo>
                      <a:pt x="7" y="8"/>
                    </a:lnTo>
                    <a:lnTo>
                      <a:pt x="12" y="13"/>
                    </a:lnTo>
                    <a:lnTo>
                      <a:pt x="14" y="18"/>
                    </a:lnTo>
                    <a:lnTo>
                      <a:pt x="7" y="17"/>
                    </a:lnTo>
                    <a:lnTo>
                      <a:pt x="0" y="12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41" name="Freeform 145"/>
              <p:cNvSpPr>
                <a:spLocks/>
              </p:cNvSpPr>
              <p:nvPr/>
            </p:nvSpPr>
            <p:spPr bwMode="auto">
              <a:xfrm>
                <a:off x="6024" y="4071"/>
                <a:ext cx="7" cy="40"/>
              </a:xfrm>
              <a:custGeom>
                <a:avLst/>
                <a:gdLst>
                  <a:gd name="T0" fmla="*/ 3 w 7"/>
                  <a:gd name="T1" fmla="*/ 0 h 40"/>
                  <a:gd name="T2" fmla="*/ 5 w 7"/>
                  <a:gd name="T3" fmla="*/ 9 h 40"/>
                  <a:gd name="T4" fmla="*/ 5 w 7"/>
                  <a:gd name="T5" fmla="*/ 17 h 40"/>
                  <a:gd name="T6" fmla="*/ 3 w 7"/>
                  <a:gd name="T7" fmla="*/ 22 h 40"/>
                  <a:gd name="T8" fmla="*/ 1 w 7"/>
                  <a:gd name="T9" fmla="*/ 28 h 40"/>
                  <a:gd name="T10" fmla="*/ 0 w 7"/>
                  <a:gd name="T11" fmla="*/ 34 h 40"/>
                  <a:gd name="T12" fmla="*/ 0 w 7"/>
                  <a:gd name="T13" fmla="*/ 39 h 40"/>
                  <a:gd name="T14" fmla="*/ 2 w 7"/>
                  <a:gd name="T15" fmla="*/ 31 h 40"/>
                  <a:gd name="T16" fmla="*/ 3 w 7"/>
                  <a:gd name="T17" fmla="*/ 26 h 40"/>
                  <a:gd name="T18" fmla="*/ 5 w 7"/>
                  <a:gd name="T19" fmla="*/ 22 h 40"/>
                  <a:gd name="T20" fmla="*/ 6 w 7"/>
                  <a:gd name="T21" fmla="*/ 19 h 40"/>
                  <a:gd name="T22" fmla="*/ 6 w 7"/>
                  <a:gd name="T23" fmla="*/ 13 h 40"/>
                  <a:gd name="T24" fmla="*/ 3 w 7"/>
                  <a:gd name="T25" fmla="*/ 0 h 4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7"/>
                  <a:gd name="T40" fmla="*/ 0 h 40"/>
                  <a:gd name="T41" fmla="*/ 7 w 7"/>
                  <a:gd name="T42" fmla="*/ 40 h 4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7" h="40">
                    <a:moveTo>
                      <a:pt x="3" y="0"/>
                    </a:moveTo>
                    <a:lnTo>
                      <a:pt x="5" y="9"/>
                    </a:lnTo>
                    <a:lnTo>
                      <a:pt x="5" y="17"/>
                    </a:lnTo>
                    <a:lnTo>
                      <a:pt x="3" y="22"/>
                    </a:lnTo>
                    <a:lnTo>
                      <a:pt x="1" y="28"/>
                    </a:lnTo>
                    <a:lnTo>
                      <a:pt x="0" y="34"/>
                    </a:lnTo>
                    <a:lnTo>
                      <a:pt x="0" y="39"/>
                    </a:lnTo>
                    <a:lnTo>
                      <a:pt x="2" y="31"/>
                    </a:lnTo>
                    <a:lnTo>
                      <a:pt x="3" y="26"/>
                    </a:lnTo>
                    <a:lnTo>
                      <a:pt x="5" y="22"/>
                    </a:lnTo>
                    <a:lnTo>
                      <a:pt x="6" y="19"/>
                    </a:lnTo>
                    <a:lnTo>
                      <a:pt x="6" y="13"/>
                    </a:lnTo>
                    <a:lnTo>
                      <a:pt x="3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42" name="Freeform 146"/>
              <p:cNvSpPr>
                <a:spLocks/>
              </p:cNvSpPr>
              <p:nvPr/>
            </p:nvSpPr>
            <p:spPr bwMode="auto">
              <a:xfrm>
                <a:off x="6030" y="4096"/>
                <a:ext cx="16" cy="4"/>
              </a:xfrm>
              <a:custGeom>
                <a:avLst/>
                <a:gdLst>
                  <a:gd name="T0" fmla="*/ 0 w 16"/>
                  <a:gd name="T1" fmla="*/ 3 h 4"/>
                  <a:gd name="T2" fmla="*/ 2 w 16"/>
                  <a:gd name="T3" fmla="*/ 1 h 4"/>
                  <a:gd name="T4" fmla="*/ 5 w 16"/>
                  <a:gd name="T5" fmla="*/ 0 h 4"/>
                  <a:gd name="T6" fmla="*/ 8 w 16"/>
                  <a:gd name="T7" fmla="*/ 0 h 4"/>
                  <a:gd name="T8" fmla="*/ 11 w 16"/>
                  <a:gd name="T9" fmla="*/ 1 h 4"/>
                  <a:gd name="T10" fmla="*/ 15 w 16"/>
                  <a:gd name="T11" fmla="*/ 3 h 4"/>
                  <a:gd name="T12" fmla="*/ 9 w 16"/>
                  <a:gd name="T13" fmla="*/ 1 h 4"/>
                  <a:gd name="T14" fmla="*/ 5 w 16"/>
                  <a:gd name="T15" fmla="*/ 1 h 4"/>
                  <a:gd name="T16" fmla="*/ 0 w 16"/>
                  <a:gd name="T17" fmla="*/ 3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"/>
                  <a:gd name="T28" fmla="*/ 0 h 4"/>
                  <a:gd name="T29" fmla="*/ 16 w 16"/>
                  <a:gd name="T30" fmla="*/ 4 h 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" h="4">
                    <a:moveTo>
                      <a:pt x="0" y="3"/>
                    </a:moveTo>
                    <a:lnTo>
                      <a:pt x="2" y="1"/>
                    </a:lnTo>
                    <a:lnTo>
                      <a:pt x="5" y="0"/>
                    </a:lnTo>
                    <a:lnTo>
                      <a:pt x="8" y="0"/>
                    </a:lnTo>
                    <a:lnTo>
                      <a:pt x="11" y="1"/>
                    </a:lnTo>
                    <a:lnTo>
                      <a:pt x="15" y="3"/>
                    </a:lnTo>
                    <a:lnTo>
                      <a:pt x="9" y="1"/>
                    </a:lnTo>
                    <a:lnTo>
                      <a:pt x="5" y="1"/>
                    </a:lnTo>
                    <a:lnTo>
                      <a:pt x="0" y="3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43" name="Freeform 147"/>
              <p:cNvSpPr>
                <a:spLocks/>
              </p:cNvSpPr>
              <p:nvPr/>
            </p:nvSpPr>
            <p:spPr bwMode="auto">
              <a:xfrm>
                <a:off x="6037" y="4072"/>
                <a:ext cx="7" cy="24"/>
              </a:xfrm>
              <a:custGeom>
                <a:avLst/>
                <a:gdLst>
                  <a:gd name="T0" fmla="*/ 1 w 7"/>
                  <a:gd name="T1" fmla="*/ 0 h 24"/>
                  <a:gd name="T2" fmla="*/ 1 w 7"/>
                  <a:gd name="T3" fmla="*/ 8 h 24"/>
                  <a:gd name="T4" fmla="*/ 0 w 7"/>
                  <a:gd name="T5" fmla="*/ 12 h 24"/>
                  <a:gd name="T6" fmla="*/ 1 w 7"/>
                  <a:gd name="T7" fmla="*/ 16 h 24"/>
                  <a:gd name="T8" fmla="*/ 2 w 7"/>
                  <a:gd name="T9" fmla="*/ 19 h 24"/>
                  <a:gd name="T10" fmla="*/ 6 w 7"/>
                  <a:gd name="T11" fmla="*/ 23 h 24"/>
                  <a:gd name="T12" fmla="*/ 2 w 7"/>
                  <a:gd name="T13" fmla="*/ 16 h 24"/>
                  <a:gd name="T14" fmla="*/ 1 w 7"/>
                  <a:gd name="T15" fmla="*/ 12 h 24"/>
                  <a:gd name="T16" fmla="*/ 1 w 7"/>
                  <a:gd name="T17" fmla="*/ 0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24"/>
                  <a:gd name="T29" fmla="*/ 7 w 7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24">
                    <a:moveTo>
                      <a:pt x="1" y="0"/>
                    </a:moveTo>
                    <a:lnTo>
                      <a:pt x="1" y="8"/>
                    </a:lnTo>
                    <a:lnTo>
                      <a:pt x="0" y="12"/>
                    </a:lnTo>
                    <a:lnTo>
                      <a:pt x="1" y="16"/>
                    </a:lnTo>
                    <a:lnTo>
                      <a:pt x="2" y="19"/>
                    </a:lnTo>
                    <a:lnTo>
                      <a:pt x="6" y="23"/>
                    </a:lnTo>
                    <a:lnTo>
                      <a:pt x="2" y="16"/>
                    </a:lnTo>
                    <a:lnTo>
                      <a:pt x="1" y="12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44" name="Freeform 148"/>
              <p:cNvSpPr>
                <a:spLocks/>
              </p:cNvSpPr>
              <p:nvPr/>
            </p:nvSpPr>
            <p:spPr bwMode="auto">
              <a:xfrm>
                <a:off x="5933" y="4050"/>
                <a:ext cx="18" cy="6"/>
              </a:xfrm>
              <a:custGeom>
                <a:avLst/>
                <a:gdLst>
                  <a:gd name="T0" fmla="*/ 0 w 18"/>
                  <a:gd name="T1" fmla="*/ 5 h 6"/>
                  <a:gd name="T2" fmla="*/ 5 w 18"/>
                  <a:gd name="T3" fmla="*/ 3 h 6"/>
                  <a:gd name="T4" fmla="*/ 8 w 18"/>
                  <a:gd name="T5" fmla="*/ 2 h 6"/>
                  <a:gd name="T6" fmla="*/ 13 w 18"/>
                  <a:gd name="T7" fmla="*/ 2 h 6"/>
                  <a:gd name="T8" fmla="*/ 17 w 18"/>
                  <a:gd name="T9" fmla="*/ 2 h 6"/>
                  <a:gd name="T10" fmla="*/ 12 w 18"/>
                  <a:gd name="T11" fmla="*/ 0 h 6"/>
                  <a:gd name="T12" fmla="*/ 8 w 18"/>
                  <a:gd name="T13" fmla="*/ 0 h 6"/>
                  <a:gd name="T14" fmla="*/ 4 w 18"/>
                  <a:gd name="T15" fmla="*/ 0 h 6"/>
                  <a:gd name="T16" fmla="*/ 0 w 18"/>
                  <a:gd name="T17" fmla="*/ 5 h 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6"/>
                  <a:gd name="T29" fmla="*/ 18 w 18"/>
                  <a:gd name="T30" fmla="*/ 6 h 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6">
                    <a:moveTo>
                      <a:pt x="0" y="5"/>
                    </a:moveTo>
                    <a:lnTo>
                      <a:pt x="5" y="3"/>
                    </a:lnTo>
                    <a:lnTo>
                      <a:pt x="8" y="2"/>
                    </a:lnTo>
                    <a:lnTo>
                      <a:pt x="13" y="2"/>
                    </a:lnTo>
                    <a:lnTo>
                      <a:pt x="17" y="2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5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45" name="Freeform 149"/>
              <p:cNvSpPr>
                <a:spLocks/>
              </p:cNvSpPr>
              <p:nvPr/>
            </p:nvSpPr>
            <p:spPr bwMode="auto">
              <a:xfrm>
                <a:off x="5927" y="4045"/>
                <a:ext cx="23" cy="10"/>
              </a:xfrm>
              <a:custGeom>
                <a:avLst/>
                <a:gdLst>
                  <a:gd name="T0" fmla="*/ 0 w 23"/>
                  <a:gd name="T1" fmla="*/ 9 h 10"/>
                  <a:gd name="T2" fmla="*/ 5 w 23"/>
                  <a:gd name="T3" fmla="*/ 5 h 10"/>
                  <a:gd name="T4" fmla="*/ 6 w 23"/>
                  <a:gd name="T5" fmla="*/ 3 h 10"/>
                  <a:gd name="T6" fmla="*/ 10 w 23"/>
                  <a:gd name="T7" fmla="*/ 2 h 10"/>
                  <a:gd name="T8" fmla="*/ 16 w 23"/>
                  <a:gd name="T9" fmla="*/ 2 h 10"/>
                  <a:gd name="T10" fmla="*/ 22 w 23"/>
                  <a:gd name="T11" fmla="*/ 3 h 10"/>
                  <a:gd name="T12" fmla="*/ 12 w 23"/>
                  <a:gd name="T13" fmla="*/ 0 h 10"/>
                  <a:gd name="T14" fmla="*/ 8 w 23"/>
                  <a:gd name="T15" fmla="*/ 0 h 10"/>
                  <a:gd name="T16" fmla="*/ 4 w 23"/>
                  <a:gd name="T17" fmla="*/ 2 h 10"/>
                  <a:gd name="T18" fmla="*/ 0 w 23"/>
                  <a:gd name="T19" fmla="*/ 9 h 1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3"/>
                  <a:gd name="T31" fmla="*/ 0 h 10"/>
                  <a:gd name="T32" fmla="*/ 23 w 23"/>
                  <a:gd name="T33" fmla="*/ 10 h 1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3" h="10">
                    <a:moveTo>
                      <a:pt x="0" y="9"/>
                    </a:moveTo>
                    <a:lnTo>
                      <a:pt x="5" y="5"/>
                    </a:lnTo>
                    <a:lnTo>
                      <a:pt x="6" y="3"/>
                    </a:lnTo>
                    <a:lnTo>
                      <a:pt x="10" y="2"/>
                    </a:lnTo>
                    <a:lnTo>
                      <a:pt x="16" y="2"/>
                    </a:lnTo>
                    <a:lnTo>
                      <a:pt x="22" y="3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46" name="Freeform 150"/>
              <p:cNvSpPr>
                <a:spLocks/>
              </p:cNvSpPr>
              <p:nvPr/>
            </p:nvSpPr>
            <p:spPr bwMode="auto">
              <a:xfrm>
                <a:off x="5887" y="4033"/>
                <a:ext cx="13" cy="5"/>
              </a:xfrm>
              <a:custGeom>
                <a:avLst/>
                <a:gdLst>
                  <a:gd name="T0" fmla="*/ 0 w 13"/>
                  <a:gd name="T1" fmla="*/ 2 h 5"/>
                  <a:gd name="T2" fmla="*/ 7 w 13"/>
                  <a:gd name="T3" fmla="*/ 2 h 5"/>
                  <a:gd name="T4" fmla="*/ 10 w 13"/>
                  <a:gd name="T5" fmla="*/ 3 h 5"/>
                  <a:gd name="T6" fmla="*/ 12 w 13"/>
                  <a:gd name="T7" fmla="*/ 4 h 5"/>
                  <a:gd name="T8" fmla="*/ 10 w 13"/>
                  <a:gd name="T9" fmla="*/ 1 h 5"/>
                  <a:gd name="T10" fmla="*/ 8 w 13"/>
                  <a:gd name="T11" fmla="*/ 0 h 5"/>
                  <a:gd name="T12" fmla="*/ 0 w 13"/>
                  <a:gd name="T13" fmla="*/ 2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"/>
                  <a:gd name="T22" fmla="*/ 0 h 5"/>
                  <a:gd name="T23" fmla="*/ 13 w 13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" h="5">
                    <a:moveTo>
                      <a:pt x="0" y="2"/>
                    </a:moveTo>
                    <a:lnTo>
                      <a:pt x="7" y="2"/>
                    </a:lnTo>
                    <a:lnTo>
                      <a:pt x="10" y="3"/>
                    </a:lnTo>
                    <a:lnTo>
                      <a:pt x="12" y="4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0" y="2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47" name="Freeform 151"/>
              <p:cNvSpPr>
                <a:spLocks/>
              </p:cNvSpPr>
              <p:nvPr/>
            </p:nvSpPr>
            <p:spPr bwMode="auto">
              <a:xfrm>
                <a:off x="5900" y="4026"/>
                <a:ext cx="9" cy="4"/>
              </a:xfrm>
              <a:custGeom>
                <a:avLst/>
                <a:gdLst>
                  <a:gd name="T0" fmla="*/ 0 w 9"/>
                  <a:gd name="T1" fmla="*/ 2 h 4"/>
                  <a:gd name="T2" fmla="*/ 3 w 9"/>
                  <a:gd name="T3" fmla="*/ 2 h 4"/>
                  <a:gd name="T4" fmla="*/ 6 w 9"/>
                  <a:gd name="T5" fmla="*/ 2 h 4"/>
                  <a:gd name="T6" fmla="*/ 8 w 9"/>
                  <a:gd name="T7" fmla="*/ 3 h 4"/>
                  <a:gd name="T8" fmla="*/ 7 w 9"/>
                  <a:gd name="T9" fmla="*/ 1 h 4"/>
                  <a:gd name="T10" fmla="*/ 5 w 9"/>
                  <a:gd name="T11" fmla="*/ 0 h 4"/>
                  <a:gd name="T12" fmla="*/ 0 w 9"/>
                  <a:gd name="T13" fmla="*/ 2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"/>
                  <a:gd name="T22" fmla="*/ 0 h 4"/>
                  <a:gd name="T23" fmla="*/ 9 w 9"/>
                  <a:gd name="T24" fmla="*/ 4 h 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" h="4">
                    <a:moveTo>
                      <a:pt x="0" y="2"/>
                    </a:moveTo>
                    <a:lnTo>
                      <a:pt x="3" y="2"/>
                    </a:lnTo>
                    <a:lnTo>
                      <a:pt x="6" y="2"/>
                    </a:lnTo>
                    <a:lnTo>
                      <a:pt x="8" y="3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0" y="2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48" name="Freeform 152"/>
              <p:cNvSpPr>
                <a:spLocks/>
              </p:cNvSpPr>
              <p:nvPr/>
            </p:nvSpPr>
            <p:spPr bwMode="auto">
              <a:xfrm>
                <a:off x="6006" y="4023"/>
                <a:ext cx="5" cy="3"/>
              </a:xfrm>
              <a:custGeom>
                <a:avLst/>
                <a:gdLst>
                  <a:gd name="T0" fmla="*/ 4 w 5"/>
                  <a:gd name="T1" fmla="*/ 0 h 3"/>
                  <a:gd name="T2" fmla="*/ 1 w 5"/>
                  <a:gd name="T3" fmla="*/ 1 h 3"/>
                  <a:gd name="T4" fmla="*/ 0 w 5"/>
                  <a:gd name="T5" fmla="*/ 2 h 3"/>
                  <a:gd name="T6" fmla="*/ 0 w 5"/>
                  <a:gd name="T7" fmla="*/ 0 h 3"/>
                  <a:gd name="T8" fmla="*/ 4 w 5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3"/>
                  <a:gd name="T17" fmla="*/ 5 w 5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3">
                    <a:moveTo>
                      <a:pt x="4" y="0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49" name="Freeform 153"/>
              <p:cNvSpPr>
                <a:spLocks/>
              </p:cNvSpPr>
              <p:nvPr/>
            </p:nvSpPr>
            <p:spPr bwMode="auto">
              <a:xfrm>
                <a:off x="5987" y="4034"/>
                <a:ext cx="3" cy="7"/>
              </a:xfrm>
              <a:custGeom>
                <a:avLst/>
                <a:gdLst>
                  <a:gd name="T0" fmla="*/ 2 w 3"/>
                  <a:gd name="T1" fmla="*/ 0 h 7"/>
                  <a:gd name="T2" fmla="*/ 1 w 3"/>
                  <a:gd name="T3" fmla="*/ 2 h 7"/>
                  <a:gd name="T4" fmla="*/ 0 w 3"/>
                  <a:gd name="T5" fmla="*/ 3 h 7"/>
                  <a:gd name="T6" fmla="*/ 0 w 3"/>
                  <a:gd name="T7" fmla="*/ 5 h 7"/>
                  <a:gd name="T8" fmla="*/ 1 w 3"/>
                  <a:gd name="T9" fmla="*/ 6 h 7"/>
                  <a:gd name="T10" fmla="*/ 1 w 3"/>
                  <a:gd name="T11" fmla="*/ 4 h 7"/>
                  <a:gd name="T12" fmla="*/ 2 w 3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7"/>
                  <a:gd name="T23" fmla="*/ 3 w 3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7">
                    <a:moveTo>
                      <a:pt x="2" y="0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50" name="Freeform 154"/>
              <p:cNvSpPr>
                <a:spLocks/>
              </p:cNvSpPr>
              <p:nvPr/>
            </p:nvSpPr>
            <p:spPr bwMode="auto">
              <a:xfrm>
                <a:off x="6018" y="4017"/>
                <a:ext cx="9" cy="2"/>
              </a:xfrm>
              <a:custGeom>
                <a:avLst/>
                <a:gdLst>
                  <a:gd name="T0" fmla="*/ 8 w 9"/>
                  <a:gd name="T1" fmla="*/ 1 h 2"/>
                  <a:gd name="T2" fmla="*/ 5 w 9"/>
                  <a:gd name="T3" fmla="*/ 1 h 2"/>
                  <a:gd name="T4" fmla="*/ 2 w 9"/>
                  <a:gd name="T5" fmla="*/ 1 h 2"/>
                  <a:gd name="T6" fmla="*/ 0 w 9"/>
                  <a:gd name="T7" fmla="*/ 1 h 2"/>
                  <a:gd name="T8" fmla="*/ 2 w 9"/>
                  <a:gd name="T9" fmla="*/ 0 h 2"/>
                  <a:gd name="T10" fmla="*/ 8 w 9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"/>
                  <a:gd name="T19" fmla="*/ 0 h 2"/>
                  <a:gd name="T20" fmla="*/ 9 w 9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" h="2">
                    <a:moveTo>
                      <a:pt x="8" y="1"/>
                    </a:moveTo>
                    <a:lnTo>
                      <a:pt x="5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8" y="1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51" name="Freeform 155"/>
              <p:cNvSpPr>
                <a:spLocks/>
              </p:cNvSpPr>
              <p:nvPr/>
            </p:nvSpPr>
            <p:spPr bwMode="auto">
              <a:xfrm>
                <a:off x="6019" y="4074"/>
                <a:ext cx="9" cy="11"/>
              </a:xfrm>
              <a:custGeom>
                <a:avLst/>
                <a:gdLst>
                  <a:gd name="T0" fmla="*/ 2 w 9"/>
                  <a:gd name="T1" fmla="*/ 10 h 11"/>
                  <a:gd name="T2" fmla="*/ 3 w 9"/>
                  <a:gd name="T3" fmla="*/ 5 h 11"/>
                  <a:gd name="T4" fmla="*/ 6 w 9"/>
                  <a:gd name="T5" fmla="*/ 2 h 11"/>
                  <a:gd name="T6" fmla="*/ 8 w 9"/>
                  <a:gd name="T7" fmla="*/ 0 h 11"/>
                  <a:gd name="T8" fmla="*/ 5 w 9"/>
                  <a:gd name="T9" fmla="*/ 0 h 11"/>
                  <a:gd name="T10" fmla="*/ 2 w 9"/>
                  <a:gd name="T11" fmla="*/ 2 h 11"/>
                  <a:gd name="T12" fmla="*/ 0 w 9"/>
                  <a:gd name="T13" fmla="*/ 4 h 11"/>
                  <a:gd name="T14" fmla="*/ 2 w 9"/>
                  <a:gd name="T15" fmla="*/ 1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1"/>
                  <a:gd name="T26" fmla="*/ 9 w 9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1">
                    <a:moveTo>
                      <a:pt x="2" y="10"/>
                    </a:moveTo>
                    <a:lnTo>
                      <a:pt x="3" y="5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2" y="1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52" name="Freeform 156"/>
              <p:cNvSpPr>
                <a:spLocks/>
              </p:cNvSpPr>
              <p:nvPr/>
            </p:nvSpPr>
            <p:spPr bwMode="auto">
              <a:xfrm>
                <a:off x="5865" y="4011"/>
                <a:ext cx="12" cy="8"/>
              </a:xfrm>
              <a:custGeom>
                <a:avLst/>
                <a:gdLst>
                  <a:gd name="T0" fmla="*/ 11 w 12"/>
                  <a:gd name="T1" fmla="*/ 0 h 8"/>
                  <a:gd name="T2" fmla="*/ 9 w 12"/>
                  <a:gd name="T3" fmla="*/ 2 h 8"/>
                  <a:gd name="T4" fmla="*/ 6 w 12"/>
                  <a:gd name="T5" fmla="*/ 4 h 8"/>
                  <a:gd name="T6" fmla="*/ 3 w 12"/>
                  <a:gd name="T7" fmla="*/ 5 h 8"/>
                  <a:gd name="T8" fmla="*/ 0 w 12"/>
                  <a:gd name="T9" fmla="*/ 6 h 8"/>
                  <a:gd name="T10" fmla="*/ 3 w 12"/>
                  <a:gd name="T11" fmla="*/ 7 h 8"/>
                  <a:gd name="T12" fmla="*/ 8 w 12"/>
                  <a:gd name="T13" fmla="*/ 6 h 8"/>
                  <a:gd name="T14" fmla="*/ 11 w 12"/>
                  <a:gd name="T15" fmla="*/ 0 h 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2"/>
                  <a:gd name="T25" fmla="*/ 0 h 8"/>
                  <a:gd name="T26" fmla="*/ 12 w 12"/>
                  <a:gd name="T27" fmla="*/ 8 h 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2" h="8">
                    <a:moveTo>
                      <a:pt x="11" y="0"/>
                    </a:moveTo>
                    <a:lnTo>
                      <a:pt x="9" y="2"/>
                    </a:lnTo>
                    <a:lnTo>
                      <a:pt x="6" y="4"/>
                    </a:lnTo>
                    <a:lnTo>
                      <a:pt x="3" y="5"/>
                    </a:lnTo>
                    <a:lnTo>
                      <a:pt x="0" y="6"/>
                    </a:lnTo>
                    <a:lnTo>
                      <a:pt x="3" y="7"/>
                    </a:lnTo>
                    <a:lnTo>
                      <a:pt x="8" y="6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53" name="Freeform 157"/>
              <p:cNvSpPr>
                <a:spLocks/>
              </p:cNvSpPr>
              <p:nvPr/>
            </p:nvSpPr>
            <p:spPr bwMode="auto">
              <a:xfrm>
                <a:off x="5841" y="4064"/>
                <a:ext cx="18" cy="5"/>
              </a:xfrm>
              <a:custGeom>
                <a:avLst/>
                <a:gdLst>
                  <a:gd name="T0" fmla="*/ 17 w 18"/>
                  <a:gd name="T1" fmla="*/ 1 h 5"/>
                  <a:gd name="T2" fmla="*/ 13 w 18"/>
                  <a:gd name="T3" fmla="*/ 0 h 5"/>
                  <a:gd name="T4" fmla="*/ 6 w 18"/>
                  <a:gd name="T5" fmla="*/ 0 h 5"/>
                  <a:gd name="T6" fmla="*/ 0 w 18"/>
                  <a:gd name="T7" fmla="*/ 1 h 5"/>
                  <a:gd name="T8" fmla="*/ 5 w 18"/>
                  <a:gd name="T9" fmla="*/ 2 h 5"/>
                  <a:gd name="T10" fmla="*/ 9 w 18"/>
                  <a:gd name="T11" fmla="*/ 4 h 5"/>
                  <a:gd name="T12" fmla="*/ 17 w 18"/>
                  <a:gd name="T13" fmla="*/ 1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"/>
                  <a:gd name="T22" fmla="*/ 0 h 5"/>
                  <a:gd name="T23" fmla="*/ 18 w 18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" h="5">
                    <a:moveTo>
                      <a:pt x="17" y="1"/>
                    </a:moveTo>
                    <a:lnTo>
                      <a:pt x="13" y="0"/>
                    </a:lnTo>
                    <a:lnTo>
                      <a:pt x="6" y="0"/>
                    </a:lnTo>
                    <a:lnTo>
                      <a:pt x="0" y="1"/>
                    </a:lnTo>
                    <a:lnTo>
                      <a:pt x="5" y="2"/>
                    </a:lnTo>
                    <a:lnTo>
                      <a:pt x="9" y="4"/>
                    </a:lnTo>
                    <a:lnTo>
                      <a:pt x="17" y="1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54" name="Freeform 158"/>
              <p:cNvSpPr>
                <a:spLocks/>
              </p:cNvSpPr>
              <p:nvPr/>
            </p:nvSpPr>
            <p:spPr bwMode="auto">
              <a:xfrm>
                <a:off x="5836" y="4073"/>
                <a:ext cx="7" cy="2"/>
              </a:xfrm>
              <a:custGeom>
                <a:avLst/>
                <a:gdLst>
                  <a:gd name="T0" fmla="*/ 6 w 7"/>
                  <a:gd name="T1" fmla="*/ 0 h 2"/>
                  <a:gd name="T2" fmla="*/ 3 w 7"/>
                  <a:gd name="T3" fmla="*/ 0 h 2"/>
                  <a:gd name="T4" fmla="*/ 0 w 7"/>
                  <a:gd name="T5" fmla="*/ 0 h 2"/>
                  <a:gd name="T6" fmla="*/ 3 w 7"/>
                  <a:gd name="T7" fmla="*/ 1 h 2"/>
                  <a:gd name="T8" fmla="*/ 6 w 7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2"/>
                  <a:gd name="T17" fmla="*/ 7 w 7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2">
                    <a:moveTo>
                      <a:pt x="6" y="0"/>
                    </a:moveTo>
                    <a:lnTo>
                      <a:pt x="3" y="0"/>
                    </a:lnTo>
                    <a:lnTo>
                      <a:pt x="0" y="0"/>
                    </a:lnTo>
                    <a:lnTo>
                      <a:pt x="3" y="1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55" name="Freeform 159"/>
              <p:cNvSpPr>
                <a:spLocks/>
              </p:cNvSpPr>
              <p:nvPr/>
            </p:nvSpPr>
            <p:spPr bwMode="auto">
              <a:xfrm>
                <a:off x="5935" y="4076"/>
                <a:ext cx="9" cy="6"/>
              </a:xfrm>
              <a:custGeom>
                <a:avLst/>
                <a:gdLst>
                  <a:gd name="T0" fmla="*/ 8 w 9"/>
                  <a:gd name="T1" fmla="*/ 0 h 6"/>
                  <a:gd name="T2" fmla="*/ 3 w 9"/>
                  <a:gd name="T3" fmla="*/ 1 h 6"/>
                  <a:gd name="T4" fmla="*/ 0 w 9"/>
                  <a:gd name="T5" fmla="*/ 3 h 6"/>
                  <a:gd name="T6" fmla="*/ 0 w 9"/>
                  <a:gd name="T7" fmla="*/ 5 h 6"/>
                  <a:gd name="T8" fmla="*/ 3 w 9"/>
                  <a:gd name="T9" fmla="*/ 4 h 6"/>
                  <a:gd name="T10" fmla="*/ 5 w 9"/>
                  <a:gd name="T11" fmla="*/ 4 h 6"/>
                  <a:gd name="T12" fmla="*/ 8 w 9"/>
                  <a:gd name="T13" fmla="*/ 0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"/>
                  <a:gd name="T22" fmla="*/ 0 h 6"/>
                  <a:gd name="T23" fmla="*/ 9 w 9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" h="6">
                    <a:moveTo>
                      <a:pt x="8" y="0"/>
                    </a:moveTo>
                    <a:lnTo>
                      <a:pt x="3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3" y="4"/>
                    </a:lnTo>
                    <a:lnTo>
                      <a:pt x="5" y="4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56" name="Freeform 160"/>
              <p:cNvSpPr>
                <a:spLocks/>
              </p:cNvSpPr>
              <p:nvPr/>
            </p:nvSpPr>
            <p:spPr bwMode="auto">
              <a:xfrm>
                <a:off x="5929" y="4088"/>
                <a:ext cx="10" cy="9"/>
              </a:xfrm>
              <a:custGeom>
                <a:avLst/>
                <a:gdLst>
                  <a:gd name="T0" fmla="*/ 9 w 10"/>
                  <a:gd name="T1" fmla="*/ 0 h 9"/>
                  <a:gd name="T2" fmla="*/ 4 w 10"/>
                  <a:gd name="T3" fmla="*/ 2 h 9"/>
                  <a:gd name="T4" fmla="*/ 2 w 10"/>
                  <a:gd name="T5" fmla="*/ 5 h 9"/>
                  <a:gd name="T6" fmla="*/ 0 w 10"/>
                  <a:gd name="T7" fmla="*/ 8 h 9"/>
                  <a:gd name="T8" fmla="*/ 3 w 10"/>
                  <a:gd name="T9" fmla="*/ 6 h 9"/>
                  <a:gd name="T10" fmla="*/ 8 w 10"/>
                  <a:gd name="T11" fmla="*/ 5 h 9"/>
                  <a:gd name="T12" fmla="*/ 9 w 10"/>
                  <a:gd name="T13" fmla="*/ 0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"/>
                  <a:gd name="T22" fmla="*/ 0 h 9"/>
                  <a:gd name="T23" fmla="*/ 10 w 10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" h="9">
                    <a:moveTo>
                      <a:pt x="9" y="0"/>
                    </a:moveTo>
                    <a:lnTo>
                      <a:pt x="4" y="2"/>
                    </a:lnTo>
                    <a:lnTo>
                      <a:pt x="2" y="5"/>
                    </a:lnTo>
                    <a:lnTo>
                      <a:pt x="0" y="8"/>
                    </a:lnTo>
                    <a:lnTo>
                      <a:pt x="3" y="6"/>
                    </a:lnTo>
                    <a:lnTo>
                      <a:pt x="8" y="5"/>
                    </a:lnTo>
                    <a:lnTo>
                      <a:pt x="9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57" name="Freeform 161"/>
              <p:cNvSpPr>
                <a:spLocks/>
              </p:cNvSpPr>
              <p:nvPr/>
            </p:nvSpPr>
            <p:spPr bwMode="auto">
              <a:xfrm>
                <a:off x="5763" y="4033"/>
                <a:ext cx="79" cy="18"/>
              </a:xfrm>
              <a:custGeom>
                <a:avLst/>
                <a:gdLst>
                  <a:gd name="T0" fmla="*/ 78 w 79"/>
                  <a:gd name="T1" fmla="*/ 0 h 18"/>
                  <a:gd name="T2" fmla="*/ 69 w 79"/>
                  <a:gd name="T3" fmla="*/ 4 h 18"/>
                  <a:gd name="T4" fmla="*/ 57 w 79"/>
                  <a:gd name="T5" fmla="*/ 9 h 18"/>
                  <a:gd name="T6" fmla="*/ 48 w 79"/>
                  <a:gd name="T7" fmla="*/ 9 h 18"/>
                  <a:gd name="T8" fmla="*/ 43 w 79"/>
                  <a:gd name="T9" fmla="*/ 10 h 18"/>
                  <a:gd name="T10" fmla="*/ 31 w 79"/>
                  <a:gd name="T11" fmla="*/ 14 h 18"/>
                  <a:gd name="T12" fmla="*/ 17 w 79"/>
                  <a:gd name="T13" fmla="*/ 16 h 18"/>
                  <a:gd name="T14" fmla="*/ 0 w 79"/>
                  <a:gd name="T15" fmla="*/ 17 h 18"/>
                  <a:gd name="T16" fmla="*/ 11 w 79"/>
                  <a:gd name="T17" fmla="*/ 17 h 18"/>
                  <a:gd name="T18" fmla="*/ 26 w 79"/>
                  <a:gd name="T19" fmla="*/ 16 h 18"/>
                  <a:gd name="T20" fmla="*/ 40 w 79"/>
                  <a:gd name="T21" fmla="*/ 13 h 18"/>
                  <a:gd name="T22" fmla="*/ 49 w 79"/>
                  <a:gd name="T23" fmla="*/ 11 h 18"/>
                  <a:gd name="T24" fmla="*/ 58 w 79"/>
                  <a:gd name="T25" fmla="*/ 10 h 18"/>
                  <a:gd name="T26" fmla="*/ 67 w 79"/>
                  <a:gd name="T27" fmla="*/ 6 h 18"/>
                  <a:gd name="T28" fmla="*/ 78 w 79"/>
                  <a:gd name="T29" fmla="*/ 0 h 1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79"/>
                  <a:gd name="T46" fmla="*/ 0 h 18"/>
                  <a:gd name="T47" fmla="*/ 79 w 79"/>
                  <a:gd name="T48" fmla="*/ 18 h 1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79" h="18">
                    <a:moveTo>
                      <a:pt x="78" y="0"/>
                    </a:moveTo>
                    <a:lnTo>
                      <a:pt x="69" y="4"/>
                    </a:lnTo>
                    <a:lnTo>
                      <a:pt x="57" y="9"/>
                    </a:lnTo>
                    <a:lnTo>
                      <a:pt x="48" y="9"/>
                    </a:lnTo>
                    <a:lnTo>
                      <a:pt x="43" y="10"/>
                    </a:lnTo>
                    <a:lnTo>
                      <a:pt x="31" y="14"/>
                    </a:lnTo>
                    <a:lnTo>
                      <a:pt x="17" y="16"/>
                    </a:lnTo>
                    <a:lnTo>
                      <a:pt x="0" y="17"/>
                    </a:lnTo>
                    <a:lnTo>
                      <a:pt x="11" y="17"/>
                    </a:lnTo>
                    <a:lnTo>
                      <a:pt x="26" y="16"/>
                    </a:lnTo>
                    <a:lnTo>
                      <a:pt x="40" y="13"/>
                    </a:lnTo>
                    <a:lnTo>
                      <a:pt x="49" y="11"/>
                    </a:lnTo>
                    <a:lnTo>
                      <a:pt x="58" y="10"/>
                    </a:lnTo>
                    <a:lnTo>
                      <a:pt x="67" y="6"/>
                    </a:lnTo>
                    <a:lnTo>
                      <a:pt x="78" y="0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58" name="Freeform 162"/>
              <p:cNvSpPr>
                <a:spLocks/>
              </p:cNvSpPr>
              <p:nvPr/>
            </p:nvSpPr>
            <p:spPr bwMode="auto">
              <a:xfrm>
                <a:off x="5691" y="4055"/>
                <a:ext cx="28" cy="10"/>
              </a:xfrm>
              <a:custGeom>
                <a:avLst/>
                <a:gdLst>
                  <a:gd name="T0" fmla="*/ 5 w 28"/>
                  <a:gd name="T1" fmla="*/ 9 h 10"/>
                  <a:gd name="T2" fmla="*/ 9 w 28"/>
                  <a:gd name="T3" fmla="*/ 6 h 10"/>
                  <a:gd name="T4" fmla="*/ 15 w 28"/>
                  <a:gd name="T5" fmla="*/ 2 h 10"/>
                  <a:gd name="T6" fmla="*/ 27 w 28"/>
                  <a:gd name="T7" fmla="*/ 1 h 10"/>
                  <a:gd name="T8" fmla="*/ 16 w 28"/>
                  <a:gd name="T9" fmla="*/ 0 h 10"/>
                  <a:gd name="T10" fmla="*/ 8 w 28"/>
                  <a:gd name="T11" fmla="*/ 2 h 10"/>
                  <a:gd name="T12" fmla="*/ 0 w 28"/>
                  <a:gd name="T13" fmla="*/ 7 h 10"/>
                  <a:gd name="T14" fmla="*/ 5 w 28"/>
                  <a:gd name="T15" fmla="*/ 9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8"/>
                  <a:gd name="T25" fmla="*/ 0 h 10"/>
                  <a:gd name="T26" fmla="*/ 28 w 28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8" h="10">
                    <a:moveTo>
                      <a:pt x="5" y="9"/>
                    </a:moveTo>
                    <a:lnTo>
                      <a:pt x="9" y="6"/>
                    </a:lnTo>
                    <a:lnTo>
                      <a:pt x="15" y="2"/>
                    </a:lnTo>
                    <a:lnTo>
                      <a:pt x="27" y="1"/>
                    </a:lnTo>
                    <a:lnTo>
                      <a:pt x="16" y="0"/>
                    </a:lnTo>
                    <a:lnTo>
                      <a:pt x="8" y="2"/>
                    </a:lnTo>
                    <a:lnTo>
                      <a:pt x="0" y="7"/>
                    </a:lnTo>
                    <a:lnTo>
                      <a:pt x="5" y="9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59" name="Freeform 163"/>
              <p:cNvSpPr>
                <a:spLocks/>
              </p:cNvSpPr>
              <p:nvPr/>
            </p:nvSpPr>
            <p:spPr bwMode="auto">
              <a:xfrm>
                <a:off x="5684" y="4053"/>
                <a:ext cx="22" cy="9"/>
              </a:xfrm>
              <a:custGeom>
                <a:avLst/>
                <a:gdLst>
                  <a:gd name="T0" fmla="*/ 0 w 22"/>
                  <a:gd name="T1" fmla="*/ 8 h 9"/>
                  <a:gd name="T2" fmla="*/ 3 w 22"/>
                  <a:gd name="T3" fmla="*/ 4 h 9"/>
                  <a:gd name="T4" fmla="*/ 8 w 22"/>
                  <a:gd name="T5" fmla="*/ 1 h 9"/>
                  <a:gd name="T6" fmla="*/ 15 w 22"/>
                  <a:gd name="T7" fmla="*/ 0 h 9"/>
                  <a:gd name="T8" fmla="*/ 21 w 22"/>
                  <a:gd name="T9" fmla="*/ 0 h 9"/>
                  <a:gd name="T10" fmla="*/ 13 w 22"/>
                  <a:gd name="T11" fmla="*/ 1 h 9"/>
                  <a:gd name="T12" fmla="*/ 9 w 22"/>
                  <a:gd name="T13" fmla="*/ 2 h 9"/>
                  <a:gd name="T14" fmla="*/ 6 w 22"/>
                  <a:gd name="T15" fmla="*/ 5 h 9"/>
                  <a:gd name="T16" fmla="*/ 5 w 22"/>
                  <a:gd name="T17" fmla="*/ 8 h 9"/>
                  <a:gd name="T18" fmla="*/ 0 w 22"/>
                  <a:gd name="T19" fmla="*/ 8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2"/>
                  <a:gd name="T31" fmla="*/ 0 h 9"/>
                  <a:gd name="T32" fmla="*/ 22 w 22"/>
                  <a:gd name="T33" fmla="*/ 9 h 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2" h="9">
                    <a:moveTo>
                      <a:pt x="0" y="8"/>
                    </a:moveTo>
                    <a:lnTo>
                      <a:pt x="3" y="4"/>
                    </a:lnTo>
                    <a:lnTo>
                      <a:pt x="8" y="1"/>
                    </a:lnTo>
                    <a:lnTo>
                      <a:pt x="15" y="0"/>
                    </a:lnTo>
                    <a:lnTo>
                      <a:pt x="21" y="0"/>
                    </a:lnTo>
                    <a:lnTo>
                      <a:pt x="13" y="1"/>
                    </a:lnTo>
                    <a:lnTo>
                      <a:pt x="9" y="2"/>
                    </a:lnTo>
                    <a:lnTo>
                      <a:pt x="6" y="5"/>
                    </a:lnTo>
                    <a:lnTo>
                      <a:pt x="5" y="8"/>
                    </a:lnTo>
                    <a:lnTo>
                      <a:pt x="0" y="8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60" name="Freeform 164"/>
              <p:cNvSpPr>
                <a:spLocks/>
              </p:cNvSpPr>
              <p:nvPr/>
            </p:nvSpPr>
            <p:spPr bwMode="auto">
              <a:xfrm>
                <a:off x="5721" y="4050"/>
                <a:ext cx="36" cy="2"/>
              </a:xfrm>
              <a:custGeom>
                <a:avLst/>
                <a:gdLst>
                  <a:gd name="T0" fmla="*/ 0 w 36"/>
                  <a:gd name="T1" fmla="*/ 1 h 2"/>
                  <a:gd name="T2" fmla="*/ 13 w 36"/>
                  <a:gd name="T3" fmla="*/ 1 h 2"/>
                  <a:gd name="T4" fmla="*/ 27 w 36"/>
                  <a:gd name="T5" fmla="*/ 1 h 2"/>
                  <a:gd name="T6" fmla="*/ 35 w 36"/>
                  <a:gd name="T7" fmla="*/ 1 h 2"/>
                  <a:gd name="T8" fmla="*/ 30 w 36"/>
                  <a:gd name="T9" fmla="*/ 0 h 2"/>
                  <a:gd name="T10" fmla="*/ 16 w 36"/>
                  <a:gd name="T11" fmla="*/ 0 h 2"/>
                  <a:gd name="T12" fmla="*/ 0 w 36"/>
                  <a:gd name="T13" fmla="*/ 1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6"/>
                  <a:gd name="T22" fmla="*/ 0 h 2"/>
                  <a:gd name="T23" fmla="*/ 36 w 36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6" h="2">
                    <a:moveTo>
                      <a:pt x="0" y="1"/>
                    </a:moveTo>
                    <a:lnTo>
                      <a:pt x="13" y="1"/>
                    </a:lnTo>
                    <a:lnTo>
                      <a:pt x="27" y="1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6" y="0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61" name="Freeform 165"/>
              <p:cNvSpPr>
                <a:spLocks/>
              </p:cNvSpPr>
              <p:nvPr/>
            </p:nvSpPr>
            <p:spPr bwMode="auto">
              <a:xfrm>
                <a:off x="5640" y="4050"/>
                <a:ext cx="53" cy="15"/>
              </a:xfrm>
              <a:custGeom>
                <a:avLst/>
                <a:gdLst>
                  <a:gd name="T0" fmla="*/ 0 w 53"/>
                  <a:gd name="T1" fmla="*/ 14 h 15"/>
                  <a:gd name="T2" fmla="*/ 13 w 53"/>
                  <a:gd name="T3" fmla="*/ 12 h 15"/>
                  <a:gd name="T4" fmla="*/ 24 w 53"/>
                  <a:gd name="T5" fmla="*/ 9 h 15"/>
                  <a:gd name="T6" fmla="*/ 34 w 53"/>
                  <a:gd name="T7" fmla="*/ 7 h 15"/>
                  <a:gd name="T8" fmla="*/ 39 w 53"/>
                  <a:gd name="T9" fmla="*/ 5 h 15"/>
                  <a:gd name="T10" fmla="*/ 47 w 53"/>
                  <a:gd name="T11" fmla="*/ 2 h 15"/>
                  <a:gd name="T12" fmla="*/ 52 w 53"/>
                  <a:gd name="T13" fmla="*/ 0 h 15"/>
                  <a:gd name="T14" fmla="*/ 47 w 53"/>
                  <a:gd name="T15" fmla="*/ 1 h 15"/>
                  <a:gd name="T16" fmla="*/ 42 w 53"/>
                  <a:gd name="T17" fmla="*/ 2 h 15"/>
                  <a:gd name="T18" fmla="*/ 35 w 53"/>
                  <a:gd name="T19" fmla="*/ 5 h 15"/>
                  <a:gd name="T20" fmla="*/ 29 w 53"/>
                  <a:gd name="T21" fmla="*/ 7 h 15"/>
                  <a:gd name="T22" fmla="*/ 16 w 53"/>
                  <a:gd name="T23" fmla="*/ 10 h 15"/>
                  <a:gd name="T24" fmla="*/ 0 w 53"/>
                  <a:gd name="T25" fmla="*/ 14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3"/>
                  <a:gd name="T40" fmla="*/ 0 h 15"/>
                  <a:gd name="T41" fmla="*/ 53 w 53"/>
                  <a:gd name="T42" fmla="*/ 15 h 1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3" h="15">
                    <a:moveTo>
                      <a:pt x="0" y="14"/>
                    </a:moveTo>
                    <a:lnTo>
                      <a:pt x="13" y="12"/>
                    </a:lnTo>
                    <a:lnTo>
                      <a:pt x="24" y="9"/>
                    </a:lnTo>
                    <a:lnTo>
                      <a:pt x="34" y="7"/>
                    </a:lnTo>
                    <a:lnTo>
                      <a:pt x="39" y="5"/>
                    </a:lnTo>
                    <a:lnTo>
                      <a:pt x="47" y="2"/>
                    </a:lnTo>
                    <a:lnTo>
                      <a:pt x="52" y="0"/>
                    </a:lnTo>
                    <a:lnTo>
                      <a:pt x="47" y="1"/>
                    </a:lnTo>
                    <a:lnTo>
                      <a:pt x="42" y="2"/>
                    </a:lnTo>
                    <a:lnTo>
                      <a:pt x="35" y="5"/>
                    </a:lnTo>
                    <a:lnTo>
                      <a:pt x="29" y="7"/>
                    </a:lnTo>
                    <a:lnTo>
                      <a:pt x="16" y="10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762" name="Freeform 166"/>
              <p:cNvSpPr>
                <a:spLocks/>
              </p:cNvSpPr>
              <p:nvPr/>
            </p:nvSpPr>
            <p:spPr bwMode="auto">
              <a:xfrm>
                <a:off x="5746" y="4055"/>
                <a:ext cx="30" cy="6"/>
              </a:xfrm>
              <a:custGeom>
                <a:avLst/>
                <a:gdLst>
                  <a:gd name="T0" fmla="*/ 0 w 30"/>
                  <a:gd name="T1" fmla="*/ 5 h 6"/>
                  <a:gd name="T2" fmla="*/ 11 w 30"/>
                  <a:gd name="T3" fmla="*/ 2 h 6"/>
                  <a:gd name="T4" fmla="*/ 21 w 30"/>
                  <a:gd name="T5" fmla="*/ 1 h 6"/>
                  <a:gd name="T6" fmla="*/ 29 w 30"/>
                  <a:gd name="T7" fmla="*/ 0 h 6"/>
                  <a:gd name="T8" fmla="*/ 24 w 30"/>
                  <a:gd name="T9" fmla="*/ 2 h 6"/>
                  <a:gd name="T10" fmla="*/ 6 w 30"/>
                  <a:gd name="T11" fmla="*/ 5 h 6"/>
                  <a:gd name="T12" fmla="*/ 0 w 30"/>
                  <a:gd name="T13" fmla="*/ 5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"/>
                  <a:gd name="T22" fmla="*/ 0 h 6"/>
                  <a:gd name="T23" fmla="*/ 30 w 30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" h="6">
                    <a:moveTo>
                      <a:pt x="0" y="5"/>
                    </a:moveTo>
                    <a:lnTo>
                      <a:pt x="11" y="2"/>
                    </a:lnTo>
                    <a:lnTo>
                      <a:pt x="21" y="1"/>
                    </a:lnTo>
                    <a:lnTo>
                      <a:pt x="29" y="0"/>
                    </a:lnTo>
                    <a:lnTo>
                      <a:pt x="24" y="2"/>
                    </a:lnTo>
                    <a:lnTo>
                      <a:pt x="6" y="5"/>
                    </a:lnTo>
                    <a:lnTo>
                      <a:pt x="0" y="5"/>
                    </a:lnTo>
                  </a:path>
                </a:pathLst>
              </a:custGeom>
              <a:solidFill>
                <a:srgbClr val="201000"/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0600" name="Freeform 167"/>
            <p:cNvSpPr>
              <a:spLocks/>
            </p:cNvSpPr>
            <p:nvPr/>
          </p:nvSpPr>
          <p:spPr bwMode="auto">
            <a:xfrm>
              <a:off x="5317" y="2928"/>
              <a:ext cx="875" cy="504"/>
            </a:xfrm>
            <a:custGeom>
              <a:avLst/>
              <a:gdLst>
                <a:gd name="T0" fmla="*/ 203 w 875"/>
                <a:gd name="T1" fmla="*/ 385 h 504"/>
                <a:gd name="T2" fmla="*/ 197 w 875"/>
                <a:gd name="T3" fmla="*/ 330 h 504"/>
                <a:gd name="T4" fmla="*/ 254 w 875"/>
                <a:gd name="T5" fmla="*/ 297 h 504"/>
                <a:gd name="T6" fmla="*/ 326 w 875"/>
                <a:gd name="T7" fmla="*/ 289 h 504"/>
                <a:gd name="T8" fmla="*/ 395 w 875"/>
                <a:gd name="T9" fmla="*/ 289 h 504"/>
                <a:gd name="T10" fmla="*/ 435 w 875"/>
                <a:gd name="T11" fmla="*/ 287 h 504"/>
                <a:gd name="T12" fmla="*/ 476 w 875"/>
                <a:gd name="T13" fmla="*/ 326 h 504"/>
                <a:gd name="T14" fmla="*/ 437 w 875"/>
                <a:gd name="T15" fmla="*/ 357 h 504"/>
                <a:gd name="T16" fmla="*/ 374 w 875"/>
                <a:gd name="T17" fmla="*/ 378 h 504"/>
                <a:gd name="T18" fmla="*/ 377 w 875"/>
                <a:gd name="T19" fmla="*/ 331 h 504"/>
                <a:gd name="T20" fmla="*/ 316 w 875"/>
                <a:gd name="T21" fmla="*/ 313 h 504"/>
                <a:gd name="T22" fmla="*/ 250 w 875"/>
                <a:gd name="T23" fmla="*/ 355 h 504"/>
                <a:gd name="T24" fmla="*/ 220 w 875"/>
                <a:gd name="T25" fmla="*/ 398 h 504"/>
                <a:gd name="T26" fmla="*/ 229 w 875"/>
                <a:gd name="T27" fmla="*/ 457 h 504"/>
                <a:gd name="T28" fmla="*/ 287 w 875"/>
                <a:gd name="T29" fmla="*/ 459 h 504"/>
                <a:gd name="T30" fmla="*/ 367 w 875"/>
                <a:gd name="T31" fmla="*/ 433 h 504"/>
                <a:gd name="T32" fmla="*/ 421 w 875"/>
                <a:gd name="T33" fmla="*/ 401 h 504"/>
                <a:gd name="T34" fmla="*/ 463 w 875"/>
                <a:gd name="T35" fmla="*/ 378 h 504"/>
                <a:gd name="T36" fmla="*/ 530 w 875"/>
                <a:gd name="T37" fmla="*/ 367 h 504"/>
                <a:gd name="T38" fmla="*/ 610 w 875"/>
                <a:gd name="T39" fmla="*/ 369 h 504"/>
                <a:gd name="T40" fmla="*/ 678 w 875"/>
                <a:gd name="T41" fmla="*/ 401 h 504"/>
                <a:gd name="T42" fmla="*/ 747 w 875"/>
                <a:gd name="T43" fmla="*/ 431 h 504"/>
                <a:gd name="T44" fmla="*/ 752 w 875"/>
                <a:gd name="T45" fmla="*/ 475 h 504"/>
                <a:gd name="T46" fmla="*/ 809 w 875"/>
                <a:gd name="T47" fmla="*/ 493 h 504"/>
                <a:gd name="T48" fmla="*/ 849 w 875"/>
                <a:gd name="T49" fmla="*/ 418 h 504"/>
                <a:gd name="T50" fmla="*/ 874 w 875"/>
                <a:gd name="T51" fmla="*/ 357 h 504"/>
                <a:gd name="T52" fmla="*/ 839 w 875"/>
                <a:gd name="T53" fmla="*/ 321 h 504"/>
                <a:gd name="T54" fmla="*/ 844 w 875"/>
                <a:gd name="T55" fmla="*/ 266 h 504"/>
                <a:gd name="T56" fmla="*/ 802 w 875"/>
                <a:gd name="T57" fmla="*/ 238 h 504"/>
                <a:gd name="T58" fmla="*/ 763 w 875"/>
                <a:gd name="T59" fmla="*/ 264 h 504"/>
                <a:gd name="T60" fmla="*/ 719 w 875"/>
                <a:gd name="T61" fmla="*/ 239 h 504"/>
                <a:gd name="T62" fmla="*/ 765 w 875"/>
                <a:gd name="T63" fmla="*/ 215 h 504"/>
                <a:gd name="T64" fmla="*/ 791 w 875"/>
                <a:gd name="T65" fmla="*/ 193 h 504"/>
                <a:gd name="T66" fmla="*/ 744 w 875"/>
                <a:gd name="T67" fmla="*/ 156 h 504"/>
                <a:gd name="T68" fmla="*/ 670 w 875"/>
                <a:gd name="T69" fmla="*/ 121 h 504"/>
                <a:gd name="T70" fmla="*/ 640 w 875"/>
                <a:gd name="T71" fmla="*/ 89 h 504"/>
                <a:gd name="T72" fmla="*/ 599 w 875"/>
                <a:gd name="T73" fmla="*/ 46 h 504"/>
                <a:gd name="T74" fmla="*/ 523 w 875"/>
                <a:gd name="T75" fmla="*/ 38 h 504"/>
                <a:gd name="T76" fmla="*/ 477 w 875"/>
                <a:gd name="T77" fmla="*/ 15 h 504"/>
                <a:gd name="T78" fmla="*/ 407 w 875"/>
                <a:gd name="T79" fmla="*/ 10 h 504"/>
                <a:gd name="T80" fmla="*/ 349 w 875"/>
                <a:gd name="T81" fmla="*/ 31 h 504"/>
                <a:gd name="T82" fmla="*/ 261 w 875"/>
                <a:gd name="T83" fmla="*/ 43 h 504"/>
                <a:gd name="T84" fmla="*/ 176 w 875"/>
                <a:gd name="T85" fmla="*/ 39 h 504"/>
                <a:gd name="T86" fmla="*/ 178 w 875"/>
                <a:gd name="T87" fmla="*/ 108 h 504"/>
                <a:gd name="T88" fmla="*/ 95 w 875"/>
                <a:gd name="T89" fmla="*/ 154 h 504"/>
                <a:gd name="T90" fmla="*/ 49 w 875"/>
                <a:gd name="T91" fmla="*/ 190 h 504"/>
                <a:gd name="T92" fmla="*/ 63 w 875"/>
                <a:gd name="T93" fmla="*/ 243 h 504"/>
                <a:gd name="T94" fmla="*/ 46 w 875"/>
                <a:gd name="T95" fmla="*/ 282 h 504"/>
                <a:gd name="T96" fmla="*/ 25 w 875"/>
                <a:gd name="T97" fmla="*/ 328 h 504"/>
                <a:gd name="T98" fmla="*/ 16 w 875"/>
                <a:gd name="T99" fmla="*/ 398 h 504"/>
                <a:gd name="T100" fmla="*/ 35 w 875"/>
                <a:gd name="T101" fmla="*/ 444 h 504"/>
                <a:gd name="T102" fmla="*/ 115 w 875"/>
                <a:gd name="T103" fmla="*/ 452 h 504"/>
                <a:gd name="T104" fmla="*/ 162 w 875"/>
                <a:gd name="T105" fmla="*/ 418 h 50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75"/>
                <a:gd name="T160" fmla="*/ 0 h 504"/>
                <a:gd name="T161" fmla="*/ 875 w 875"/>
                <a:gd name="T162" fmla="*/ 504 h 50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75" h="504">
                  <a:moveTo>
                    <a:pt x="162" y="418"/>
                  </a:moveTo>
                  <a:lnTo>
                    <a:pt x="169" y="400"/>
                  </a:lnTo>
                  <a:lnTo>
                    <a:pt x="185" y="396"/>
                  </a:lnTo>
                  <a:lnTo>
                    <a:pt x="189" y="385"/>
                  </a:lnTo>
                  <a:lnTo>
                    <a:pt x="203" y="385"/>
                  </a:lnTo>
                  <a:lnTo>
                    <a:pt x="197" y="373"/>
                  </a:lnTo>
                  <a:lnTo>
                    <a:pt x="204" y="364"/>
                  </a:lnTo>
                  <a:lnTo>
                    <a:pt x="196" y="351"/>
                  </a:lnTo>
                  <a:lnTo>
                    <a:pt x="206" y="344"/>
                  </a:lnTo>
                  <a:lnTo>
                    <a:pt x="197" y="330"/>
                  </a:lnTo>
                  <a:lnTo>
                    <a:pt x="217" y="326"/>
                  </a:lnTo>
                  <a:lnTo>
                    <a:pt x="217" y="315"/>
                  </a:lnTo>
                  <a:lnTo>
                    <a:pt x="238" y="318"/>
                  </a:lnTo>
                  <a:lnTo>
                    <a:pt x="245" y="305"/>
                  </a:lnTo>
                  <a:lnTo>
                    <a:pt x="254" y="297"/>
                  </a:lnTo>
                  <a:lnTo>
                    <a:pt x="277" y="298"/>
                  </a:lnTo>
                  <a:lnTo>
                    <a:pt x="284" y="289"/>
                  </a:lnTo>
                  <a:lnTo>
                    <a:pt x="301" y="289"/>
                  </a:lnTo>
                  <a:lnTo>
                    <a:pt x="314" y="275"/>
                  </a:lnTo>
                  <a:lnTo>
                    <a:pt x="326" y="289"/>
                  </a:lnTo>
                  <a:lnTo>
                    <a:pt x="347" y="282"/>
                  </a:lnTo>
                  <a:lnTo>
                    <a:pt x="354" y="295"/>
                  </a:lnTo>
                  <a:lnTo>
                    <a:pt x="375" y="292"/>
                  </a:lnTo>
                  <a:lnTo>
                    <a:pt x="384" y="300"/>
                  </a:lnTo>
                  <a:lnTo>
                    <a:pt x="395" y="289"/>
                  </a:lnTo>
                  <a:lnTo>
                    <a:pt x="411" y="287"/>
                  </a:lnTo>
                  <a:lnTo>
                    <a:pt x="411" y="270"/>
                  </a:lnTo>
                  <a:lnTo>
                    <a:pt x="427" y="272"/>
                  </a:lnTo>
                  <a:lnTo>
                    <a:pt x="423" y="282"/>
                  </a:lnTo>
                  <a:lnTo>
                    <a:pt x="435" y="287"/>
                  </a:lnTo>
                  <a:lnTo>
                    <a:pt x="435" y="300"/>
                  </a:lnTo>
                  <a:lnTo>
                    <a:pt x="449" y="303"/>
                  </a:lnTo>
                  <a:lnTo>
                    <a:pt x="453" y="313"/>
                  </a:lnTo>
                  <a:lnTo>
                    <a:pt x="467" y="313"/>
                  </a:lnTo>
                  <a:lnTo>
                    <a:pt x="476" y="326"/>
                  </a:lnTo>
                  <a:lnTo>
                    <a:pt x="462" y="334"/>
                  </a:lnTo>
                  <a:lnTo>
                    <a:pt x="453" y="328"/>
                  </a:lnTo>
                  <a:lnTo>
                    <a:pt x="449" y="343"/>
                  </a:lnTo>
                  <a:lnTo>
                    <a:pt x="437" y="344"/>
                  </a:lnTo>
                  <a:lnTo>
                    <a:pt x="437" y="357"/>
                  </a:lnTo>
                  <a:lnTo>
                    <a:pt x="427" y="362"/>
                  </a:lnTo>
                  <a:lnTo>
                    <a:pt x="427" y="380"/>
                  </a:lnTo>
                  <a:lnTo>
                    <a:pt x="407" y="387"/>
                  </a:lnTo>
                  <a:lnTo>
                    <a:pt x="393" y="383"/>
                  </a:lnTo>
                  <a:lnTo>
                    <a:pt x="374" y="378"/>
                  </a:lnTo>
                  <a:lnTo>
                    <a:pt x="383" y="370"/>
                  </a:lnTo>
                  <a:lnTo>
                    <a:pt x="370" y="369"/>
                  </a:lnTo>
                  <a:lnTo>
                    <a:pt x="381" y="352"/>
                  </a:lnTo>
                  <a:lnTo>
                    <a:pt x="370" y="344"/>
                  </a:lnTo>
                  <a:lnTo>
                    <a:pt x="377" y="331"/>
                  </a:lnTo>
                  <a:lnTo>
                    <a:pt x="367" y="315"/>
                  </a:lnTo>
                  <a:lnTo>
                    <a:pt x="354" y="310"/>
                  </a:lnTo>
                  <a:lnTo>
                    <a:pt x="333" y="313"/>
                  </a:lnTo>
                  <a:lnTo>
                    <a:pt x="323" y="302"/>
                  </a:lnTo>
                  <a:lnTo>
                    <a:pt x="316" y="313"/>
                  </a:lnTo>
                  <a:lnTo>
                    <a:pt x="305" y="331"/>
                  </a:lnTo>
                  <a:lnTo>
                    <a:pt x="289" y="341"/>
                  </a:lnTo>
                  <a:lnTo>
                    <a:pt x="284" y="357"/>
                  </a:lnTo>
                  <a:lnTo>
                    <a:pt x="268" y="357"/>
                  </a:lnTo>
                  <a:lnTo>
                    <a:pt x="250" y="355"/>
                  </a:lnTo>
                  <a:lnTo>
                    <a:pt x="238" y="362"/>
                  </a:lnTo>
                  <a:lnTo>
                    <a:pt x="226" y="357"/>
                  </a:lnTo>
                  <a:lnTo>
                    <a:pt x="231" y="373"/>
                  </a:lnTo>
                  <a:lnTo>
                    <a:pt x="229" y="390"/>
                  </a:lnTo>
                  <a:lnTo>
                    <a:pt x="220" y="398"/>
                  </a:lnTo>
                  <a:lnTo>
                    <a:pt x="224" y="416"/>
                  </a:lnTo>
                  <a:lnTo>
                    <a:pt x="231" y="424"/>
                  </a:lnTo>
                  <a:lnTo>
                    <a:pt x="224" y="434"/>
                  </a:lnTo>
                  <a:lnTo>
                    <a:pt x="231" y="446"/>
                  </a:lnTo>
                  <a:lnTo>
                    <a:pt x="229" y="457"/>
                  </a:lnTo>
                  <a:lnTo>
                    <a:pt x="247" y="455"/>
                  </a:lnTo>
                  <a:lnTo>
                    <a:pt x="259" y="467"/>
                  </a:lnTo>
                  <a:lnTo>
                    <a:pt x="273" y="465"/>
                  </a:lnTo>
                  <a:lnTo>
                    <a:pt x="286" y="473"/>
                  </a:lnTo>
                  <a:lnTo>
                    <a:pt x="287" y="459"/>
                  </a:lnTo>
                  <a:lnTo>
                    <a:pt x="291" y="449"/>
                  </a:lnTo>
                  <a:lnTo>
                    <a:pt x="303" y="436"/>
                  </a:lnTo>
                  <a:lnTo>
                    <a:pt x="331" y="442"/>
                  </a:lnTo>
                  <a:lnTo>
                    <a:pt x="342" y="433"/>
                  </a:lnTo>
                  <a:lnTo>
                    <a:pt x="367" y="433"/>
                  </a:lnTo>
                  <a:lnTo>
                    <a:pt x="375" y="423"/>
                  </a:lnTo>
                  <a:lnTo>
                    <a:pt x="391" y="426"/>
                  </a:lnTo>
                  <a:lnTo>
                    <a:pt x="405" y="413"/>
                  </a:lnTo>
                  <a:lnTo>
                    <a:pt x="412" y="416"/>
                  </a:lnTo>
                  <a:lnTo>
                    <a:pt x="421" y="401"/>
                  </a:lnTo>
                  <a:lnTo>
                    <a:pt x="435" y="398"/>
                  </a:lnTo>
                  <a:lnTo>
                    <a:pt x="435" y="390"/>
                  </a:lnTo>
                  <a:lnTo>
                    <a:pt x="446" y="393"/>
                  </a:lnTo>
                  <a:lnTo>
                    <a:pt x="447" y="378"/>
                  </a:lnTo>
                  <a:lnTo>
                    <a:pt x="463" y="378"/>
                  </a:lnTo>
                  <a:lnTo>
                    <a:pt x="469" y="362"/>
                  </a:lnTo>
                  <a:lnTo>
                    <a:pt x="483" y="372"/>
                  </a:lnTo>
                  <a:lnTo>
                    <a:pt x="502" y="365"/>
                  </a:lnTo>
                  <a:lnTo>
                    <a:pt x="514" y="373"/>
                  </a:lnTo>
                  <a:lnTo>
                    <a:pt x="530" y="367"/>
                  </a:lnTo>
                  <a:lnTo>
                    <a:pt x="541" y="375"/>
                  </a:lnTo>
                  <a:lnTo>
                    <a:pt x="555" y="369"/>
                  </a:lnTo>
                  <a:lnTo>
                    <a:pt x="576" y="370"/>
                  </a:lnTo>
                  <a:lnTo>
                    <a:pt x="594" y="378"/>
                  </a:lnTo>
                  <a:lnTo>
                    <a:pt x="610" y="369"/>
                  </a:lnTo>
                  <a:lnTo>
                    <a:pt x="631" y="373"/>
                  </a:lnTo>
                  <a:lnTo>
                    <a:pt x="647" y="382"/>
                  </a:lnTo>
                  <a:lnTo>
                    <a:pt x="647" y="395"/>
                  </a:lnTo>
                  <a:lnTo>
                    <a:pt x="662" y="388"/>
                  </a:lnTo>
                  <a:lnTo>
                    <a:pt x="678" y="401"/>
                  </a:lnTo>
                  <a:lnTo>
                    <a:pt x="696" y="401"/>
                  </a:lnTo>
                  <a:lnTo>
                    <a:pt x="705" y="413"/>
                  </a:lnTo>
                  <a:lnTo>
                    <a:pt x="721" y="406"/>
                  </a:lnTo>
                  <a:lnTo>
                    <a:pt x="735" y="414"/>
                  </a:lnTo>
                  <a:lnTo>
                    <a:pt x="747" y="431"/>
                  </a:lnTo>
                  <a:lnTo>
                    <a:pt x="733" y="439"/>
                  </a:lnTo>
                  <a:lnTo>
                    <a:pt x="742" y="449"/>
                  </a:lnTo>
                  <a:lnTo>
                    <a:pt x="738" y="462"/>
                  </a:lnTo>
                  <a:lnTo>
                    <a:pt x="752" y="464"/>
                  </a:lnTo>
                  <a:lnTo>
                    <a:pt x="752" y="475"/>
                  </a:lnTo>
                  <a:lnTo>
                    <a:pt x="770" y="475"/>
                  </a:lnTo>
                  <a:lnTo>
                    <a:pt x="774" y="488"/>
                  </a:lnTo>
                  <a:lnTo>
                    <a:pt x="789" y="492"/>
                  </a:lnTo>
                  <a:lnTo>
                    <a:pt x="798" y="503"/>
                  </a:lnTo>
                  <a:lnTo>
                    <a:pt x="809" y="493"/>
                  </a:lnTo>
                  <a:lnTo>
                    <a:pt x="812" y="472"/>
                  </a:lnTo>
                  <a:lnTo>
                    <a:pt x="837" y="460"/>
                  </a:lnTo>
                  <a:lnTo>
                    <a:pt x="837" y="444"/>
                  </a:lnTo>
                  <a:lnTo>
                    <a:pt x="846" y="436"/>
                  </a:lnTo>
                  <a:lnTo>
                    <a:pt x="849" y="418"/>
                  </a:lnTo>
                  <a:lnTo>
                    <a:pt x="865" y="408"/>
                  </a:lnTo>
                  <a:lnTo>
                    <a:pt x="856" y="393"/>
                  </a:lnTo>
                  <a:lnTo>
                    <a:pt x="867" y="382"/>
                  </a:lnTo>
                  <a:lnTo>
                    <a:pt x="862" y="367"/>
                  </a:lnTo>
                  <a:lnTo>
                    <a:pt x="874" y="357"/>
                  </a:lnTo>
                  <a:lnTo>
                    <a:pt x="867" y="348"/>
                  </a:lnTo>
                  <a:lnTo>
                    <a:pt x="870" y="336"/>
                  </a:lnTo>
                  <a:lnTo>
                    <a:pt x="856" y="336"/>
                  </a:lnTo>
                  <a:lnTo>
                    <a:pt x="853" y="321"/>
                  </a:lnTo>
                  <a:lnTo>
                    <a:pt x="839" y="321"/>
                  </a:lnTo>
                  <a:lnTo>
                    <a:pt x="839" y="311"/>
                  </a:lnTo>
                  <a:lnTo>
                    <a:pt x="826" y="302"/>
                  </a:lnTo>
                  <a:lnTo>
                    <a:pt x="835" y="289"/>
                  </a:lnTo>
                  <a:lnTo>
                    <a:pt x="830" y="277"/>
                  </a:lnTo>
                  <a:lnTo>
                    <a:pt x="844" y="266"/>
                  </a:lnTo>
                  <a:lnTo>
                    <a:pt x="835" y="261"/>
                  </a:lnTo>
                  <a:lnTo>
                    <a:pt x="839" y="246"/>
                  </a:lnTo>
                  <a:lnTo>
                    <a:pt x="819" y="230"/>
                  </a:lnTo>
                  <a:lnTo>
                    <a:pt x="809" y="221"/>
                  </a:lnTo>
                  <a:lnTo>
                    <a:pt x="802" y="238"/>
                  </a:lnTo>
                  <a:lnTo>
                    <a:pt x="784" y="239"/>
                  </a:lnTo>
                  <a:lnTo>
                    <a:pt x="788" y="256"/>
                  </a:lnTo>
                  <a:lnTo>
                    <a:pt x="779" y="262"/>
                  </a:lnTo>
                  <a:lnTo>
                    <a:pt x="775" y="272"/>
                  </a:lnTo>
                  <a:lnTo>
                    <a:pt x="763" y="264"/>
                  </a:lnTo>
                  <a:lnTo>
                    <a:pt x="763" y="244"/>
                  </a:lnTo>
                  <a:lnTo>
                    <a:pt x="752" y="249"/>
                  </a:lnTo>
                  <a:lnTo>
                    <a:pt x="752" y="234"/>
                  </a:lnTo>
                  <a:lnTo>
                    <a:pt x="737" y="241"/>
                  </a:lnTo>
                  <a:lnTo>
                    <a:pt x="719" y="239"/>
                  </a:lnTo>
                  <a:lnTo>
                    <a:pt x="724" y="228"/>
                  </a:lnTo>
                  <a:lnTo>
                    <a:pt x="729" y="213"/>
                  </a:lnTo>
                  <a:lnTo>
                    <a:pt x="744" y="218"/>
                  </a:lnTo>
                  <a:lnTo>
                    <a:pt x="752" y="213"/>
                  </a:lnTo>
                  <a:lnTo>
                    <a:pt x="765" y="215"/>
                  </a:lnTo>
                  <a:lnTo>
                    <a:pt x="777" y="225"/>
                  </a:lnTo>
                  <a:lnTo>
                    <a:pt x="779" y="211"/>
                  </a:lnTo>
                  <a:lnTo>
                    <a:pt x="793" y="210"/>
                  </a:lnTo>
                  <a:lnTo>
                    <a:pt x="802" y="193"/>
                  </a:lnTo>
                  <a:lnTo>
                    <a:pt x="791" y="193"/>
                  </a:lnTo>
                  <a:lnTo>
                    <a:pt x="786" y="180"/>
                  </a:lnTo>
                  <a:lnTo>
                    <a:pt x="768" y="185"/>
                  </a:lnTo>
                  <a:lnTo>
                    <a:pt x="761" y="169"/>
                  </a:lnTo>
                  <a:lnTo>
                    <a:pt x="745" y="170"/>
                  </a:lnTo>
                  <a:lnTo>
                    <a:pt x="744" y="156"/>
                  </a:lnTo>
                  <a:lnTo>
                    <a:pt x="737" y="134"/>
                  </a:lnTo>
                  <a:lnTo>
                    <a:pt x="715" y="131"/>
                  </a:lnTo>
                  <a:lnTo>
                    <a:pt x="707" y="120"/>
                  </a:lnTo>
                  <a:lnTo>
                    <a:pt x="689" y="125"/>
                  </a:lnTo>
                  <a:lnTo>
                    <a:pt x="670" y="121"/>
                  </a:lnTo>
                  <a:lnTo>
                    <a:pt x="664" y="131"/>
                  </a:lnTo>
                  <a:lnTo>
                    <a:pt x="654" y="128"/>
                  </a:lnTo>
                  <a:lnTo>
                    <a:pt x="641" y="115"/>
                  </a:lnTo>
                  <a:lnTo>
                    <a:pt x="643" y="102"/>
                  </a:lnTo>
                  <a:lnTo>
                    <a:pt x="640" y="89"/>
                  </a:lnTo>
                  <a:lnTo>
                    <a:pt x="625" y="79"/>
                  </a:lnTo>
                  <a:lnTo>
                    <a:pt x="627" y="59"/>
                  </a:lnTo>
                  <a:lnTo>
                    <a:pt x="615" y="49"/>
                  </a:lnTo>
                  <a:lnTo>
                    <a:pt x="613" y="38"/>
                  </a:lnTo>
                  <a:lnTo>
                    <a:pt x="599" y="46"/>
                  </a:lnTo>
                  <a:lnTo>
                    <a:pt x="585" y="39"/>
                  </a:lnTo>
                  <a:lnTo>
                    <a:pt x="573" y="51"/>
                  </a:lnTo>
                  <a:lnTo>
                    <a:pt x="564" y="44"/>
                  </a:lnTo>
                  <a:lnTo>
                    <a:pt x="539" y="48"/>
                  </a:lnTo>
                  <a:lnTo>
                    <a:pt x="523" y="38"/>
                  </a:lnTo>
                  <a:lnTo>
                    <a:pt x="525" y="28"/>
                  </a:lnTo>
                  <a:lnTo>
                    <a:pt x="511" y="34"/>
                  </a:lnTo>
                  <a:lnTo>
                    <a:pt x="502" y="25"/>
                  </a:lnTo>
                  <a:lnTo>
                    <a:pt x="484" y="26"/>
                  </a:lnTo>
                  <a:lnTo>
                    <a:pt x="477" y="15"/>
                  </a:lnTo>
                  <a:lnTo>
                    <a:pt x="456" y="16"/>
                  </a:lnTo>
                  <a:lnTo>
                    <a:pt x="447" y="3"/>
                  </a:lnTo>
                  <a:lnTo>
                    <a:pt x="434" y="10"/>
                  </a:lnTo>
                  <a:lnTo>
                    <a:pt x="418" y="3"/>
                  </a:lnTo>
                  <a:lnTo>
                    <a:pt x="407" y="10"/>
                  </a:lnTo>
                  <a:lnTo>
                    <a:pt x="393" y="0"/>
                  </a:lnTo>
                  <a:lnTo>
                    <a:pt x="391" y="18"/>
                  </a:lnTo>
                  <a:lnTo>
                    <a:pt x="377" y="21"/>
                  </a:lnTo>
                  <a:lnTo>
                    <a:pt x="367" y="36"/>
                  </a:lnTo>
                  <a:lnTo>
                    <a:pt x="349" y="31"/>
                  </a:lnTo>
                  <a:lnTo>
                    <a:pt x="335" y="39"/>
                  </a:lnTo>
                  <a:lnTo>
                    <a:pt x="317" y="33"/>
                  </a:lnTo>
                  <a:lnTo>
                    <a:pt x="298" y="43"/>
                  </a:lnTo>
                  <a:lnTo>
                    <a:pt x="280" y="33"/>
                  </a:lnTo>
                  <a:lnTo>
                    <a:pt x="261" y="43"/>
                  </a:lnTo>
                  <a:lnTo>
                    <a:pt x="238" y="33"/>
                  </a:lnTo>
                  <a:lnTo>
                    <a:pt x="226" y="48"/>
                  </a:lnTo>
                  <a:lnTo>
                    <a:pt x="210" y="39"/>
                  </a:lnTo>
                  <a:lnTo>
                    <a:pt x="194" y="44"/>
                  </a:lnTo>
                  <a:lnTo>
                    <a:pt x="176" y="39"/>
                  </a:lnTo>
                  <a:lnTo>
                    <a:pt x="182" y="59"/>
                  </a:lnTo>
                  <a:lnTo>
                    <a:pt x="167" y="67"/>
                  </a:lnTo>
                  <a:lnTo>
                    <a:pt x="173" y="80"/>
                  </a:lnTo>
                  <a:lnTo>
                    <a:pt x="166" y="100"/>
                  </a:lnTo>
                  <a:lnTo>
                    <a:pt x="178" y="108"/>
                  </a:lnTo>
                  <a:lnTo>
                    <a:pt x="162" y="121"/>
                  </a:lnTo>
                  <a:lnTo>
                    <a:pt x="141" y="130"/>
                  </a:lnTo>
                  <a:lnTo>
                    <a:pt x="125" y="143"/>
                  </a:lnTo>
                  <a:lnTo>
                    <a:pt x="102" y="143"/>
                  </a:lnTo>
                  <a:lnTo>
                    <a:pt x="95" y="154"/>
                  </a:lnTo>
                  <a:lnTo>
                    <a:pt x="85" y="151"/>
                  </a:lnTo>
                  <a:lnTo>
                    <a:pt x="74" y="166"/>
                  </a:lnTo>
                  <a:lnTo>
                    <a:pt x="60" y="174"/>
                  </a:lnTo>
                  <a:lnTo>
                    <a:pt x="62" y="185"/>
                  </a:lnTo>
                  <a:lnTo>
                    <a:pt x="49" y="190"/>
                  </a:lnTo>
                  <a:lnTo>
                    <a:pt x="51" y="207"/>
                  </a:lnTo>
                  <a:lnTo>
                    <a:pt x="39" y="213"/>
                  </a:lnTo>
                  <a:lnTo>
                    <a:pt x="51" y="225"/>
                  </a:lnTo>
                  <a:lnTo>
                    <a:pt x="49" y="238"/>
                  </a:lnTo>
                  <a:lnTo>
                    <a:pt x="63" y="243"/>
                  </a:lnTo>
                  <a:lnTo>
                    <a:pt x="63" y="256"/>
                  </a:lnTo>
                  <a:lnTo>
                    <a:pt x="78" y="270"/>
                  </a:lnTo>
                  <a:lnTo>
                    <a:pt x="62" y="275"/>
                  </a:lnTo>
                  <a:lnTo>
                    <a:pt x="46" y="270"/>
                  </a:lnTo>
                  <a:lnTo>
                    <a:pt x="46" y="282"/>
                  </a:lnTo>
                  <a:lnTo>
                    <a:pt x="33" y="289"/>
                  </a:lnTo>
                  <a:lnTo>
                    <a:pt x="33" y="303"/>
                  </a:lnTo>
                  <a:lnTo>
                    <a:pt x="21" y="308"/>
                  </a:lnTo>
                  <a:lnTo>
                    <a:pt x="30" y="318"/>
                  </a:lnTo>
                  <a:lnTo>
                    <a:pt x="25" y="328"/>
                  </a:lnTo>
                  <a:lnTo>
                    <a:pt x="32" y="338"/>
                  </a:lnTo>
                  <a:lnTo>
                    <a:pt x="28" y="355"/>
                  </a:lnTo>
                  <a:lnTo>
                    <a:pt x="25" y="375"/>
                  </a:lnTo>
                  <a:lnTo>
                    <a:pt x="16" y="382"/>
                  </a:lnTo>
                  <a:lnTo>
                    <a:pt x="16" y="398"/>
                  </a:lnTo>
                  <a:lnTo>
                    <a:pt x="0" y="406"/>
                  </a:lnTo>
                  <a:lnTo>
                    <a:pt x="18" y="414"/>
                  </a:lnTo>
                  <a:lnTo>
                    <a:pt x="16" y="428"/>
                  </a:lnTo>
                  <a:lnTo>
                    <a:pt x="30" y="431"/>
                  </a:lnTo>
                  <a:lnTo>
                    <a:pt x="35" y="444"/>
                  </a:lnTo>
                  <a:lnTo>
                    <a:pt x="49" y="444"/>
                  </a:lnTo>
                  <a:lnTo>
                    <a:pt x="53" y="457"/>
                  </a:lnTo>
                  <a:lnTo>
                    <a:pt x="78" y="452"/>
                  </a:lnTo>
                  <a:lnTo>
                    <a:pt x="93" y="462"/>
                  </a:lnTo>
                  <a:lnTo>
                    <a:pt x="115" y="452"/>
                  </a:lnTo>
                  <a:lnTo>
                    <a:pt x="130" y="460"/>
                  </a:lnTo>
                  <a:lnTo>
                    <a:pt x="136" y="449"/>
                  </a:lnTo>
                  <a:lnTo>
                    <a:pt x="148" y="446"/>
                  </a:lnTo>
                  <a:lnTo>
                    <a:pt x="148" y="429"/>
                  </a:lnTo>
                  <a:lnTo>
                    <a:pt x="162" y="418"/>
                  </a:lnTo>
                </a:path>
              </a:pathLst>
            </a:custGeom>
            <a:solidFill>
              <a:srgbClr val="004000"/>
            </a:solidFill>
            <a:ln w="12700" cap="rnd">
              <a:solidFill>
                <a:srgbClr val="006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0355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0313" y="6186488"/>
            <a:ext cx="6400800" cy="671512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Китайская пословица</a:t>
            </a:r>
          </a:p>
        </p:txBody>
      </p:sp>
      <p:sp>
        <p:nvSpPr>
          <p:cNvPr id="111619" name="TextBox 1"/>
          <p:cNvSpPr txBox="1">
            <a:spLocks noChangeArrowheads="1"/>
          </p:cNvSpPr>
          <p:nvPr/>
        </p:nvSpPr>
        <p:spPr bwMode="auto">
          <a:xfrm>
            <a:off x="684213" y="779463"/>
            <a:ext cx="1727200" cy="461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Monotype Corsiva" pitchFamily="66" charset="0"/>
              </a:rPr>
              <a:t>Преамбула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23528" y="1772816"/>
            <a:ext cx="8640960" cy="2417970"/>
          </a:xfrm>
          <a:prstGeom prst="rect">
            <a:avLst/>
          </a:prstGeom>
        </p:spPr>
        <p:txBody>
          <a:bodyPr lIns="45720" tIns="0" rIns="45720" bIns="0" anchor="b"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200" b="1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9pPr>
            <a:extLst/>
          </a:lstStyle>
          <a:p>
            <a:pPr algn="l" fontAlgn="auto">
              <a:spcAft>
                <a:spcPts val="0"/>
              </a:spcAft>
              <a:defRPr/>
            </a:pPr>
            <a:r>
              <a:rPr lang="ru-RU" sz="400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Trebuchet MS"/>
              </a:rPr>
              <a:t>«</a:t>
            </a:r>
            <a:r>
              <a:rPr lang="ru-RU" sz="4000" b="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Trebuchet MS"/>
              </a:rPr>
              <a:t>Скажите мне – я забуду, </a:t>
            </a:r>
            <a:br>
              <a:rPr lang="ru-RU" sz="4000" b="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Trebuchet MS"/>
              </a:rPr>
            </a:br>
            <a:r>
              <a:rPr lang="ru-RU" sz="4000" b="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Trebuchet MS"/>
              </a:rPr>
              <a:t>    </a:t>
            </a:r>
            <a:r>
              <a:rPr lang="ru-RU" sz="4000" b="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0000FF"/>
                </a:solidFill>
                <a:latin typeface="Trebuchet MS"/>
              </a:rPr>
              <a:t>Покажите мне – я запомню,</a:t>
            </a:r>
            <a:endParaRPr lang="ru-RU" sz="4000" b="0" dirty="0">
              <a:ln w="500">
                <a:solidFill>
                  <a:srgbClr val="B13F9A">
                    <a:shade val="20000"/>
                    <a:satMod val="120000"/>
                  </a:srgbClr>
                </a:solidFill>
              </a:ln>
              <a:gradFill>
                <a:gsLst>
                  <a:gs pos="0">
                    <a:srgbClr val="F9B639">
                      <a:tint val="13000"/>
                    </a:srgbClr>
                  </a:gs>
                  <a:gs pos="10000">
                    <a:srgbClr val="F9B639">
                      <a:tint val="20000"/>
                    </a:srgbClr>
                  </a:gs>
                  <a:gs pos="49000">
                    <a:srgbClr val="F9B639">
                      <a:tint val="70000"/>
                    </a:srgbClr>
                  </a:gs>
                  <a:gs pos="50000">
                    <a:srgbClr val="F9B639">
                      <a:tint val="97000"/>
                    </a:srgbClr>
                  </a:gs>
                  <a:gs pos="100000">
                    <a:srgbClr val="F9B639">
                      <a:tint val="20000"/>
                    </a:srgbClr>
                  </a:gs>
                </a:gsLst>
                <a:lin ang="5400000" scaled="1"/>
              </a:gradFill>
              <a:latin typeface="Trebuchet MS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4000" b="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Trebuchet MS"/>
              </a:rPr>
              <a:t>      </a:t>
            </a:r>
            <a:r>
              <a:rPr lang="ru-RU" sz="4000" b="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FF0000"/>
                </a:solidFill>
                <a:latin typeface="Trebuchet MS"/>
              </a:rPr>
              <a:t>Вовлеките меня    – я пойму</a:t>
            </a:r>
            <a:r>
              <a:rPr lang="ru-RU" sz="4000" b="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Trebuchet MS"/>
              </a:rPr>
              <a:t>»</a:t>
            </a:r>
          </a:p>
        </p:txBody>
      </p:sp>
      <p:sp>
        <p:nvSpPr>
          <p:cNvPr id="111621" name="Rectangle 3"/>
          <p:cNvSpPr txBox="1">
            <a:spLocks noChangeArrowheads="1"/>
          </p:cNvSpPr>
          <p:nvPr/>
        </p:nvSpPr>
        <p:spPr bwMode="auto">
          <a:xfrm>
            <a:off x="3779838" y="4941888"/>
            <a:ext cx="36718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tIns="0" rIns="45720" bIns="0"/>
          <a:lstStyle/>
          <a:p>
            <a:pPr algn="r">
              <a:spcBef>
                <a:spcPts val="600"/>
              </a:spcBef>
              <a:buClr>
                <a:srgbClr val="B13F9A"/>
              </a:buClr>
              <a:buSzPct val="73000"/>
              <a:buFont typeface="Wingdings 2" pitchFamily="18" charset="2"/>
              <a:buNone/>
            </a:pPr>
            <a:r>
              <a:rPr lang="ru-RU" sz="2400" i="1">
                <a:solidFill>
                  <a:srgbClr val="000000"/>
                </a:solidFill>
                <a:latin typeface="Trebuchet MS" pitchFamily="34" charset="0"/>
              </a:rPr>
              <a:t>Китайская пословица</a:t>
            </a:r>
          </a:p>
        </p:txBody>
      </p:sp>
    </p:spTree>
    <p:extLst>
      <p:ext uri="{BB962C8B-B14F-4D97-AF65-F5344CB8AC3E}">
        <p14:creationId xmlns:p14="http://schemas.microsoft.com/office/powerpoint/2010/main" val="3430278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11"/>
          <p:cNvSpPr txBox="1">
            <a:spLocks noChangeArrowheads="1"/>
          </p:cNvSpPr>
          <p:nvPr/>
        </p:nvSpPr>
        <p:spPr bwMode="auto">
          <a:xfrm>
            <a:off x="6227763" y="4652963"/>
            <a:ext cx="29162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i="1">
                <a:solidFill>
                  <a:srgbClr val="800000"/>
                </a:solidFill>
              </a:rPr>
              <a:t>По уровню управления образовательным процессом</a:t>
            </a:r>
          </a:p>
        </p:txBody>
      </p:sp>
      <p:grpSp>
        <p:nvGrpSpPr>
          <p:cNvPr id="112643" name="Group 15"/>
          <p:cNvGrpSpPr>
            <a:grpSpLocks/>
          </p:cNvGrpSpPr>
          <p:nvPr/>
        </p:nvGrpSpPr>
        <p:grpSpPr bwMode="auto">
          <a:xfrm>
            <a:off x="0" y="260350"/>
            <a:ext cx="8748713" cy="5903913"/>
            <a:chOff x="0" y="164"/>
            <a:chExt cx="5511" cy="3719"/>
          </a:xfrm>
        </p:grpSpPr>
        <p:sp>
          <p:nvSpPr>
            <p:cNvPr id="112645" name="Text Box 4"/>
            <p:cNvSpPr txBox="1">
              <a:spLocks noChangeArrowheads="1"/>
            </p:cNvSpPr>
            <p:nvPr/>
          </p:nvSpPr>
          <p:spPr bwMode="auto">
            <a:xfrm>
              <a:off x="249" y="164"/>
              <a:ext cx="5216" cy="2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5400">
                  <a:solidFill>
                    <a:srgbClr val="000000"/>
                  </a:solidFill>
                </a:rPr>
                <a:t>Систематизация образовательных технологий по разным критериям</a:t>
              </a:r>
            </a:p>
          </p:txBody>
        </p:sp>
        <p:sp>
          <p:nvSpPr>
            <p:cNvPr id="112646" name="AutoShape 5"/>
            <p:cNvSpPr>
              <a:spLocks noChangeArrowheads="1"/>
            </p:cNvSpPr>
            <p:nvPr/>
          </p:nvSpPr>
          <p:spPr bwMode="auto">
            <a:xfrm>
              <a:off x="158" y="1842"/>
              <a:ext cx="1315" cy="998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47" name="AutoShape 7"/>
            <p:cNvSpPr>
              <a:spLocks noChangeArrowheads="1"/>
            </p:cNvSpPr>
            <p:nvPr/>
          </p:nvSpPr>
          <p:spPr bwMode="auto">
            <a:xfrm>
              <a:off x="1882" y="2296"/>
              <a:ext cx="1814" cy="953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48" name="AutoShape 8"/>
            <p:cNvSpPr>
              <a:spLocks noChangeArrowheads="1"/>
            </p:cNvSpPr>
            <p:nvPr/>
          </p:nvSpPr>
          <p:spPr bwMode="auto">
            <a:xfrm>
              <a:off x="4150" y="1752"/>
              <a:ext cx="1361" cy="113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49" name="Text Box 9"/>
            <p:cNvSpPr txBox="1">
              <a:spLocks noChangeArrowheads="1"/>
            </p:cNvSpPr>
            <p:nvPr/>
          </p:nvSpPr>
          <p:spPr bwMode="auto">
            <a:xfrm>
              <a:off x="0" y="2931"/>
              <a:ext cx="154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i="1">
                  <a:solidFill>
                    <a:srgbClr val="800000"/>
                  </a:solidFill>
                </a:rPr>
                <a:t>по степени прогрессивности</a:t>
              </a:r>
            </a:p>
          </p:txBody>
        </p:sp>
        <p:sp>
          <p:nvSpPr>
            <p:cNvPr id="112650" name="Text Box 10"/>
            <p:cNvSpPr txBox="1">
              <a:spLocks noChangeArrowheads="1"/>
            </p:cNvSpPr>
            <p:nvPr/>
          </p:nvSpPr>
          <p:spPr bwMode="auto">
            <a:xfrm>
              <a:off x="1791" y="3249"/>
              <a:ext cx="208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i="1">
                  <a:solidFill>
                    <a:srgbClr val="800000"/>
                  </a:solidFill>
                </a:rPr>
                <a:t>По наличию модели профессиональной деятельности</a:t>
              </a:r>
            </a:p>
          </p:txBody>
        </p:sp>
        <p:sp>
          <p:nvSpPr>
            <p:cNvPr id="112651" name="Text Box 12"/>
            <p:cNvSpPr txBox="1">
              <a:spLocks noChangeArrowheads="1"/>
            </p:cNvSpPr>
            <p:nvPr/>
          </p:nvSpPr>
          <p:spPr bwMode="auto">
            <a:xfrm>
              <a:off x="703" y="2296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12652" name="Text Box 13"/>
            <p:cNvSpPr txBox="1">
              <a:spLocks noChangeArrowheads="1"/>
            </p:cNvSpPr>
            <p:nvPr/>
          </p:nvSpPr>
          <p:spPr bwMode="auto">
            <a:xfrm>
              <a:off x="2653" y="2750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12653" name="Text Box 14"/>
            <p:cNvSpPr txBox="1">
              <a:spLocks noChangeArrowheads="1"/>
            </p:cNvSpPr>
            <p:nvPr/>
          </p:nvSpPr>
          <p:spPr bwMode="auto">
            <a:xfrm>
              <a:off x="4740" y="2296"/>
              <a:ext cx="1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295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Box 1"/>
          <p:cNvSpPr txBox="1">
            <a:spLocks noChangeArrowheads="1"/>
          </p:cNvSpPr>
          <p:nvPr/>
        </p:nvSpPr>
        <p:spPr bwMode="auto">
          <a:xfrm>
            <a:off x="1116013" y="1052513"/>
            <a:ext cx="658812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Monotype Corsiva" pitchFamily="66" charset="0"/>
              </a:rPr>
              <a:t>Представленные систематизации </a:t>
            </a:r>
            <a:r>
              <a:rPr lang="ru-RU" sz="3200" b="1">
                <a:latin typeface="Monotype Corsiva" pitchFamily="66" charset="0"/>
              </a:rPr>
              <a:t>не</a:t>
            </a:r>
            <a:r>
              <a:rPr lang="ru-RU" sz="3200">
                <a:latin typeface="Monotype Corsiva" pitchFamily="66" charset="0"/>
              </a:rPr>
              <a:t> противоречат друг другу, но позволяют взглянуть на образовательные технологии с разных точек зрения и выбрать  ту из них, которая  в каждом конкретном случае наиболее адекватно позволяет обеспечить компетентностную ориентацию</a:t>
            </a:r>
          </a:p>
        </p:txBody>
      </p:sp>
    </p:spTree>
    <p:extLst>
      <p:ext uri="{BB962C8B-B14F-4D97-AF65-F5344CB8AC3E}">
        <p14:creationId xmlns:p14="http://schemas.microsoft.com/office/powerpoint/2010/main" val="3361593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AutoShape 5"/>
          <p:cNvSpPr>
            <a:spLocks noChangeArrowheads="1"/>
          </p:cNvSpPr>
          <p:nvPr/>
        </p:nvSpPr>
        <p:spPr bwMode="auto">
          <a:xfrm>
            <a:off x="2214563" y="1785938"/>
            <a:ext cx="3429000" cy="22860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4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14691" name="Text Box 12"/>
          <p:cNvSpPr txBox="1">
            <a:spLocks noChangeArrowheads="1"/>
          </p:cNvSpPr>
          <p:nvPr/>
        </p:nvSpPr>
        <p:spPr bwMode="auto">
          <a:xfrm>
            <a:off x="3714750" y="2786063"/>
            <a:ext cx="431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0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611188" y="4316413"/>
            <a:ext cx="6481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Wide Lati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Wide Lati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Wide Lati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Wide Lati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Wide Lati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Wide Lati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Wide Lati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Wide Lati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Wide Latin" pitchFamily="18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b="1" i="1" kern="0" dirty="0">
                <a:solidFill>
                  <a:srgbClr val="800000"/>
                </a:solidFill>
              </a:rPr>
              <a:t>по степени прогрессивности</a:t>
            </a:r>
          </a:p>
        </p:txBody>
      </p:sp>
    </p:spTree>
    <p:extLst>
      <p:ext uri="{BB962C8B-B14F-4D97-AF65-F5344CB8AC3E}">
        <p14:creationId xmlns:p14="http://schemas.microsoft.com/office/powerpoint/2010/main" val="497999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2"/>
          <p:cNvSpPr txBox="1">
            <a:spLocks noChangeArrowheads="1"/>
          </p:cNvSpPr>
          <p:nvPr/>
        </p:nvSpPr>
        <p:spPr bwMode="auto">
          <a:xfrm>
            <a:off x="87313" y="149225"/>
            <a:ext cx="9056687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u="sng">
                <a:solidFill>
                  <a:srgbClr val="FF0000"/>
                </a:solidFill>
                <a:latin typeface="Comic Sans MS" pitchFamily="66" charset="0"/>
              </a:rPr>
              <a:t>Традиционные образовательные технологии</a:t>
            </a:r>
            <a:r>
              <a:rPr lang="ru-RU" sz="3200">
                <a:solidFill>
                  <a:srgbClr val="800000"/>
                </a:solidFill>
                <a:latin typeface="Comic Sans MS" pitchFamily="66" charset="0"/>
              </a:rPr>
              <a:t> – </a:t>
            </a:r>
            <a:r>
              <a:rPr lang="ru-RU" sz="3200">
                <a:solidFill>
                  <a:srgbClr val="000000"/>
                </a:solidFill>
                <a:latin typeface="Comic Sans MS" pitchFamily="66" charset="0"/>
              </a:rPr>
              <a:t>технологии, ориентированные прежде всего на </a:t>
            </a:r>
            <a:r>
              <a:rPr lang="ru-RU" sz="3200" b="1">
                <a:solidFill>
                  <a:srgbClr val="000000"/>
                </a:solidFill>
                <a:latin typeface="Comic Sans MS" pitchFamily="66" charset="0"/>
              </a:rPr>
              <a:t>сообщение знаний</a:t>
            </a:r>
            <a:r>
              <a:rPr lang="ru-RU" sz="3200">
                <a:solidFill>
                  <a:srgbClr val="000000"/>
                </a:solidFill>
                <a:latin typeface="Comic Sans MS" pitchFamily="66" charset="0"/>
              </a:rPr>
              <a:t> и </a:t>
            </a:r>
            <a:r>
              <a:rPr lang="ru-RU" sz="3200" b="1">
                <a:solidFill>
                  <a:srgbClr val="000000"/>
                </a:solidFill>
                <a:latin typeface="Comic Sans MS" pitchFamily="66" charset="0"/>
              </a:rPr>
              <a:t>описание способов действий</a:t>
            </a:r>
            <a:r>
              <a:rPr lang="ru-RU" sz="3200">
                <a:solidFill>
                  <a:srgbClr val="000000"/>
                </a:solidFill>
                <a:latin typeface="Comic Sans MS" pitchFamily="66" charset="0"/>
              </a:rPr>
              <a:t>, передаваемых обучающимся в готовом виде и предназначенных для воспроизводящего усвоения.</a:t>
            </a: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00"/>
                </a:solidFill>
                <a:latin typeface="Comic Sans MS" pitchFamily="66" charset="0"/>
              </a:rPr>
              <a:t>Предполагается, что педагог является единственным инициативно действующим лицом учебного процесса. К ним могут быть отнесены </a:t>
            </a:r>
            <a:r>
              <a:rPr lang="ru-RU" sz="3200" i="1">
                <a:solidFill>
                  <a:srgbClr val="000000"/>
                </a:solidFill>
                <a:latin typeface="Comic Sans MS" pitchFamily="66" charset="0"/>
              </a:rPr>
              <a:t>лекции, семинары, лабораторные работы репродуктивного типа и т.п.</a:t>
            </a:r>
          </a:p>
        </p:txBody>
      </p:sp>
    </p:spTree>
    <p:extLst>
      <p:ext uri="{BB962C8B-B14F-4D97-AF65-F5344CB8AC3E}">
        <p14:creationId xmlns:p14="http://schemas.microsoft.com/office/powerpoint/2010/main" val="234780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179388" y="260350"/>
            <a:ext cx="8964612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u="sng">
                <a:solidFill>
                  <a:srgbClr val="FF0000"/>
                </a:solidFill>
                <a:latin typeface="Comic Sans MS" pitchFamily="66" charset="0"/>
              </a:rPr>
              <a:t>Инновационные образовательные технологии</a:t>
            </a:r>
            <a:r>
              <a:rPr lang="ru-RU" sz="2800">
                <a:solidFill>
                  <a:srgbClr val="000000"/>
                </a:solidFill>
                <a:latin typeface="Comic Sans MS" pitchFamily="66" charset="0"/>
              </a:rPr>
              <a:t> – технологии, ориентирующие педагога на создание таких форм организации учебной деятельности, при которых </a:t>
            </a:r>
            <a:r>
              <a:rPr lang="ru-RU" sz="2800" b="1">
                <a:solidFill>
                  <a:srgbClr val="000000"/>
                </a:solidFill>
                <a:latin typeface="Comic Sans MS" pitchFamily="66" charset="0"/>
              </a:rPr>
              <a:t>акцент делается на вынужденную познавательную активность обучающегося</a:t>
            </a:r>
            <a:r>
              <a:rPr lang="ru-RU" sz="2800">
                <a:solidFill>
                  <a:srgbClr val="000000"/>
                </a:solidFill>
                <a:latin typeface="Comic Sans MS" pitchFamily="66" charset="0"/>
              </a:rPr>
              <a:t> (не может не делать)  и на формирование </a:t>
            </a:r>
            <a:r>
              <a:rPr lang="ru-RU" sz="2800" b="1">
                <a:solidFill>
                  <a:srgbClr val="000000"/>
                </a:solidFill>
                <a:latin typeface="Comic Sans MS" pitchFamily="66" charset="0"/>
              </a:rPr>
              <a:t>системного мышления и способности генерировать идеи</a:t>
            </a:r>
            <a:r>
              <a:rPr lang="ru-RU" sz="2800">
                <a:solidFill>
                  <a:srgbClr val="000000"/>
                </a:solidFill>
                <a:latin typeface="Comic Sans MS" pitchFamily="66" charset="0"/>
              </a:rPr>
              <a:t> при решении творческих задач. К ним преимущественно относятся технологии активного деятельностного типа (</a:t>
            </a:r>
            <a:r>
              <a:rPr lang="ru-RU" sz="2800" i="1">
                <a:solidFill>
                  <a:srgbClr val="000000"/>
                </a:solidFill>
                <a:latin typeface="Comic Sans MS" pitchFamily="66" charset="0"/>
              </a:rPr>
              <a:t>игровые процедуры, дискуссии, выездные занятия, стажировки с исполнением должности, анализ конкретных ситуаций, нетрадиционные лекции, тренинги и т.п</a:t>
            </a:r>
            <a:r>
              <a:rPr lang="ru-RU" sz="2800">
                <a:solidFill>
                  <a:srgbClr val="000000"/>
                </a:solidFill>
                <a:latin typeface="Comic Sans MS" pitchFamily="66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728172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790</Words>
  <Application>Microsoft Office PowerPoint</Application>
  <PresentationFormat>Экран (4:3)</PresentationFormat>
  <Paragraphs>118</Paragraphs>
  <Slides>19</Slides>
  <Notes>2</Notes>
  <HiddenSlides>2</HiddenSlides>
  <MMClips>0</MMClips>
  <ScaleCrop>false</ScaleCrop>
  <HeadingPairs>
    <vt:vector size="6" baseType="variant">
      <vt:variant>
        <vt:lpstr>Использованные шрифты</vt:lpstr>
      </vt:variant>
      <vt:variant>
        <vt:i4>14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34" baseType="lpstr">
      <vt:lpstr>Arial</vt:lpstr>
      <vt:lpstr>Berlin Sans FB</vt:lpstr>
      <vt:lpstr>Calibri</vt:lpstr>
      <vt:lpstr>Calibri Light</vt:lpstr>
      <vt:lpstr>Comic Sans MS</vt:lpstr>
      <vt:lpstr>Franklin Gothic Book</vt:lpstr>
      <vt:lpstr>Monotype Corsiva</vt:lpstr>
      <vt:lpstr>Tahoma</vt:lpstr>
      <vt:lpstr>Times New Roman</vt:lpstr>
      <vt:lpstr>Trebuchet MS</vt:lpstr>
      <vt:lpstr>Verdana</vt:lpstr>
      <vt:lpstr>Wide Latin</vt:lpstr>
      <vt:lpstr>Wingdings</vt:lpstr>
      <vt:lpstr>Wingdings 2</vt:lpstr>
      <vt:lpstr>Office Theme</vt:lpstr>
      <vt:lpstr>Презентация PowerPoint</vt:lpstr>
      <vt:lpstr>Девять распространённых принципов построения ОП 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Users</dc:creator>
  <cp:lastModifiedBy>ПДО1</cp:lastModifiedBy>
  <cp:revision>2</cp:revision>
  <dcterms:created xsi:type="dcterms:W3CDTF">2017-11-08T06:56:51Z</dcterms:created>
  <dcterms:modified xsi:type="dcterms:W3CDTF">2022-02-14T06:17:45Z</dcterms:modified>
</cp:coreProperties>
</file>