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1166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5B28D-2B8E-D263-9765-1248C58526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D46DC1-0868-6AF8-AC4D-8CF440034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599AE4-D12E-E49D-B5CF-64CEAF353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A3DE42-F29F-E979-43D7-C98575C3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284B71-5D50-48BA-C90E-AB499C61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2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A0F14-330B-27D0-8784-604C2E7F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850EE5-81CB-7BBB-9F74-D76C5CCA8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E7DAB-84D1-EDCF-AD78-B2C4AAB3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321EB-CAC0-1BD9-E8C8-1E695B8AE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65E804-F4AF-B8FD-0D2C-F1F5DACA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2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FEEC292-9B52-47AD-BC66-DA2B86E72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074D33-1089-0BBF-E100-A06C28B93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A9AD60-C95F-5402-A2CA-63D11E92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DA2B7-79AA-4CA8-D342-F296C91A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8748B5-49D7-D46B-BD8A-250A4088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2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047E6-DDF1-30B4-795C-126D0D86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8A4BD2-588E-D16A-406B-098E261B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F5B527-9F3B-B5D6-5B1C-A5FABFE58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F5E093-3037-7227-EDE7-9DD8E0CE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00985-388B-1F3E-E26F-74121779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5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BB72D-3613-A641-BA56-081E5ECB1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3A8208-C948-D8F3-A7AA-1777114E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CBF6-D8C6-C812-F009-C2068E63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35F8D-A47A-7518-7D92-6763853F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98AA2A-3BEB-9DAE-CB75-7035B495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0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F3471-7FCA-B8D0-DB9D-CDF2DCAA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269A1-212C-E533-BA61-B430C9883E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1BBCDF-088D-410E-7280-62639687F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85D82E-84AC-059A-9AEB-4A81845D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F16205-4551-CAB3-4F69-7CE30395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D3BA31-68DF-8139-6B37-74404216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04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389111-2433-AE81-58B0-9C54B6F71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6BE9C2-C079-07F3-5DEC-7BBE2ABEE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2C298F-758D-382F-44CA-39D19D2F3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DB0377-2239-893E-A108-3F31621F8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F59CC2D-C94E-4CDA-FEFC-4AEA3C87B2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F442C0-470F-C7EE-3FDB-E379111A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CF3A13D-EBFF-B569-3FEC-A87D8A80D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BE8AD4-8D59-6E66-4850-AB3DD1E2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24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818AD-9EC0-EA10-A026-4B942540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0F6019-686F-123A-517F-689B5D31C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38FDE-691C-46D2-87D5-2CA2B68B4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BC5C21-C51A-EBDB-8145-DBC4D32A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57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0F0731-19A1-F5E1-0C2D-BF1C1C09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4CBEF8-6969-0019-A0AE-64488962C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CB38D4-C3A3-DD27-55EF-6FBCE82F9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7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D69B6-48C6-E1A9-72CD-BBE6E66D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2FE6F1-BE02-6B85-8485-EE57BF361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044A74-6635-22FE-93D2-C3EABA18F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5B5AD6-1B98-53B0-6BC6-F245668A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A462E8-69B6-EDEB-68B0-EB36013C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FB3A08-640F-E4BD-CF17-97D4C7C8B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8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EDE1-B3CC-9A09-BCEA-BB2C7AC05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34D0A0-7B69-D5BD-0E37-DC95CD183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A8ABBB-C357-0102-940D-3B7AA3F4F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4CF1C1-5C1B-9738-594D-8D489869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13D12C-3BEA-457F-9381-DFD4C30F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553333-6DE6-6EDC-1148-AC0A3AD4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9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9BCB2-BA21-D06A-4D46-82C62090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B3D413-20D8-A982-6911-CC980939D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642D0-C74E-AA57-FA2D-705650D9B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597B-0E74-410D-BCFB-79D7D94DA005}" type="datetimeFigureOut">
              <a:rPr lang="ru-RU" smtClean="0"/>
              <a:t>31.10.2022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A56CCF-174B-25EC-5E67-7C7DD227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ACC58-4C26-E883-508C-EDBD22693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FEB94-F0AF-495B-AB54-DF8345FBC4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0C46E-60D7-2734-1523-6A4AB0718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0406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SWOT-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воспитательной работе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670CEE-60F0-6886-7971-5C23F98F8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1230"/>
            <a:ext cx="9144000" cy="1247628"/>
          </a:xfrm>
        </p:spPr>
        <p:txBody>
          <a:bodyPr>
            <a:normAutofit/>
          </a:bodyPr>
          <a:lstStyle/>
          <a:p>
            <a:r>
              <a:rPr lang="ru-RU" b="1" dirty="0"/>
              <a:t>Вильгельм Ольга Юрьевна</a:t>
            </a:r>
            <a:r>
              <a:rPr lang="ru-RU" dirty="0"/>
              <a:t>, заместитель директора </a:t>
            </a:r>
          </a:p>
          <a:p>
            <a:r>
              <a:rPr lang="ru-RU" dirty="0"/>
              <a:t>БОУ г. Омска «Гимназия №159»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1BD712-E066-2616-ED20-FEA4FAC5B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41" y="0"/>
            <a:ext cx="3860317" cy="3123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4B7991-5E88-B596-699B-CE1DDF7FC3ED}"/>
              </a:ext>
            </a:extLst>
          </p:cNvPr>
          <p:cNvSpPr txBox="1"/>
          <p:nvPr/>
        </p:nvSpPr>
        <p:spPr>
          <a:xfrm>
            <a:off x="468086" y="6120202"/>
            <a:ext cx="466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E-mail</a:t>
            </a:r>
            <a:r>
              <a:rPr lang="ru-RU" sz="2400" dirty="0"/>
              <a:t>: </a:t>
            </a:r>
            <a:r>
              <a:rPr lang="en-US" sz="2400" dirty="0"/>
              <a:t>mwfka@vk.com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38959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0C46E-60D7-2734-1523-6A4AB0718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04067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SWOT-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воспитательной работе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670CEE-60F0-6886-7971-5C23F98F8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31230"/>
            <a:ext cx="9144000" cy="1247628"/>
          </a:xfrm>
        </p:spPr>
        <p:txBody>
          <a:bodyPr>
            <a:normAutofit/>
          </a:bodyPr>
          <a:lstStyle/>
          <a:p>
            <a:r>
              <a:rPr lang="ru-RU" b="1" dirty="0"/>
              <a:t>Вильгельм Ольга Юрьевна</a:t>
            </a:r>
            <a:r>
              <a:rPr lang="ru-RU" dirty="0"/>
              <a:t>, заместитель директора </a:t>
            </a:r>
          </a:p>
          <a:p>
            <a:r>
              <a:rPr lang="ru-RU" dirty="0"/>
              <a:t>БОУ г. Омска «Гимназия №159»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1BD712-E066-2616-ED20-FEA4FAC5B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841" y="0"/>
            <a:ext cx="3860317" cy="3123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4B7991-5E88-B596-699B-CE1DDF7FC3ED}"/>
              </a:ext>
            </a:extLst>
          </p:cNvPr>
          <p:cNvSpPr txBox="1"/>
          <p:nvPr/>
        </p:nvSpPr>
        <p:spPr>
          <a:xfrm>
            <a:off x="468086" y="6120202"/>
            <a:ext cx="4669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E-mail</a:t>
            </a:r>
            <a:r>
              <a:rPr lang="ru-RU" sz="2400" dirty="0"/>
              <a:t>: </a:t>
            </a:r>
            <a:r>
              <a:rPr lang="en-US" sz="2400" dirty="0"/>
              <a:t>mwfka@vk.com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36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DDF36-C931-BBD1-2178-CF1FC000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Mangal" panose="02040503050203030202" pitchFamily="18" charset="0"/>
              </a:rPr>
              <a:t>IV в. до н.э. 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839548-E21D-71C9-582D-859C29622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48" y="2145220"/>
            <a:ext cx="4975152" cy="350286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AE9B48-A494-2765-1BDA-988FF55BD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11" y="2145221"/>
            <a:ext cx="4972972" cy="35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4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51CF26A9-329D-0BAD-46F7-DE1BA1A3F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8" t="14200" r="30579" b="15438"/>
          <a:stretch/>
        </p:blipFill>
        <p:spPr>
          <a:xfrm>
            <a:off x="2776492" y="219722"/>
            <a:ext cx="6855037" cy="641855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BAC366-35D0-05C9-4B12-5CE90CA806D2}"/>
              </a:ext>
            </a:extLst>
          </p:cNvPr>
          <p:cNvSpPr txBox="1"/>
          <p:nvPr/>
        </p:nvSpPr>
        <p:spPr>
          <a:xfrm>
            <a:off x="1029809" y="1162974"/>
            <a:ext cx="2379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/>
              <a:t>Strengths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СИЛЬНЫЕ СТОРОНЫ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2DC6B-D0A2-F8BA-BAF3-1CD9227A1E9D}"/>
              </a:ext>
            </a:extLst>
          </p:cNvPr>
          <p:cNvSpPr txBox="1"/>
          <p:nvPr/>
        </p:nvSpPr>
        <p:spPr>
          <a:xfrm>
            <a:off x="-275208" y="3681755"/>
            <a:ext cx="3826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/>
              <a:t>Opportunities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C953A-ABCA-BE2A-63D2-26A3BA10AD2F}"/>
              </a:ext>
            </a:extLst>
          </p:cNvPr>
          <p:cNvSpPr txBox="1"/>
          <p:nvPr/>
        </p:nvSpPr>
        <p:spPr>
          <a:xfrm>
            <a:off x="8319855" y="1162974"/>
            <a:ext cx="32299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Weaknesses</a:t>
            </a:r>
            <a:endParaRPr lang="ru-RU" sz="4000" dirty="0"/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C3E0D0-1E8B-48CF-FE73-44878F1CC5D6}"/>
              </a:ext>
            </a:extLst>
          </p:cNvPr>
          <p:cNvSpPr txBox="1"/>
          <p:nvPr/>
        </p:nvSpPr>
        <p:spPr>
          <a:xfrm>
            <a:off x="8962006" y="3620199"/>
            <a:ext cx="3229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Threats</a:t>
            </a:r>
            <a:endParaRPr lang="ru-RU" sz="4000" dirty="0"/>
          </a:p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УГРОЗЫ</a:t>
            </a:r>
          </a:p>
        </p:txBody>
      </p:sp>
    </p:spTree>
    <p:extLst>
      <p:ext uri="{BB962C8B-B14F-4D97-AF65-F5344CB8AC3E}">
        <p14:creationId xmlns:p14="http://schemas.microsoft.com/office/powerpoint/2010/main" val="429418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EAA8D6-3B24-D9EC-FAA5-EFDA10D1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4" y="824043"/>
            <a:ext cx="8930196" cy="93989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АНАЛИЗА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14F012-38A4-267A-7959-0504C82E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6607"/>
            <a:ext cx="10515600" cy="3750356"/>
          </a:xfrm>
        </p:spPr>
        <p:txBody>
          <a:bodyPr/>
          <a:lstStyle/>
          <a:p>
            <a:r>
              <a:rPr lang="ru-RU" dirty="0"/>
              <a:t>выявить, в чем преуспела школа (ее внутренние сильные стороны) </a:t>
            </a:r>
          </a:p>
          <a:p>
            <a:r>
              <a:rPr lang="ru-RU" dirty="0"/>
              <a:t>выявить слабые стороны, что ещё плохо получается (внутри школы) </a:t>
            </a:r>
          </a:p>
          <a:p>
            <a:r>
              <a:rPr lang="ru-RU" dirty="0"/>
              <a:t>увидеть внешние возможности (то, что есть за стенами школы) </a:t>
            </a:r>
          </a:p>
          <a:p>
            <a:r>
              <a:rPr lang="ru-RU" dirty="0"/>
              <a:t>увидеть внешние угрозы (то, что есть за стенами школы) </a:t>
            </a:r>
          </a:p>
          <a:p>
            <a:r>
              <a:rPr lang="ru-RU" dirty="0"/>
              <a:t>учитывая выше сказанное разработать стратегии действия.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Объект 3" descr="Дротики с мишенью">
                <a:extLst>
                  <a:ext uri="{FF2B5EF4-FFF2-40B4-BE49-F238E27FC236}">
                    <a16:creationId xmlns:a16="http://schemas.microsoft.com/office/drawing/2014/main" id="{D37BC197-7783-AE63-9893-4A54214B8F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4936516"/>
                  </p:ext>
                </p:extLst>
              </p:nvPr>
            </p:nvGraphicFramePr>
            <p:xfrm rot="218863">
              <a:off x="584054" y="230613"/>
              <a:ext cx="2244373" cy="2126752"/>
            </p:xfrm>
            <a:graphic>
              <a:graphicData uri="http://schemas.microsoft.com/office/drawing/2017/model3d">
                <am3d:model3d r:embed="rId2">
                  <am3d:spPr>
                    <a:xfrm rot="218863">
                      <a:off x="0" y="0"/>
                      <a:ext cx="2244373" cy="2126752"/>
                    </a:xfrm>
                    <a:prstGeom prst="rect">
                      <a:avLst/>
                    </a:prstGeom>
                  </am3d:spPr>
                  <am3d:camera>
                    <am3d:pos x="0" y="0" z="6765215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228188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47924" ay="2209934" az="209035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1943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Объект 3" descr="Дротики с мишенью">
                <a:extLst>
                  <a:ext uri="{FF2B5EF4-FFF2-40B4-BE49-F238E27FC236}">
                    <a16:creationId xmlns:a16="http://schemas.microsoft.com/office/drawing/2014/main" id="{D37BC197-7783-AE63-9893-4A54214B8F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18863">
                <a:off x="584054" y="230613"/>
                <a:ext cx="2244373" cy="212675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144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A3980-32DF-71BD-5FEE-767C0CB3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Общий вид матрицы </a:t>
            </a:r>
            <a:r>
              <a:rPr lang="en-US" dirty="0"/>
              <a:t>SWOT-</a:t>
            </a:r>
            <a:r>
              <a:rPr lang="ru-RU" dirty="0"/>
              <a:t>анализа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05228336-5D31-96B0-A205-234A203E7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056243"/>
              </p:ext>
            </p:extLst>
          </p:nvPr>
        </p:nvGraphicFramePr>
        <p:xfrm>
          <a:off x="1429305" y="1945640"/>
          <a:ext cx="9428085" cy="4002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695">
                  <a:extLst>
                    <a:ext uri="{9D8B030D-6E8A-4147-A177-3AD203B41FA5}">
                      <a16:colId xmlns:a16="http://schemas.microsoft.com/office/drawing/2014/main" val="3551419107"/>
                    </a:ext>
                  </a:extLst>
                </a:gridCol>
                <a:gridCol w="3142695">
                  <a:extLst>
                    <a:ext uri="{9D8B030D-6E8A-4147-A177-3AD203B41FA5}">
                      <a16:colId xmlns:a16="http://schemas.microsoft.com/office/drawing/2014/main" val="983041430"/>
                    </a:ext>
                  </a:extLst>
                </a:gridCol>
                <a:gridCol w="3142695">
                  <a:extLst>
                    <a:ext uri="{9D8B030D-6E8A-4147-A177-3AD203B41FA5}">
                      <a16:colId xmlns:a16="http://schemas.microsoft.com/office/drawing/2014/main" val="2134278043"/>
                    </a:ext>
                  </a:extLst>
                </a:gridCol>
              </a:tblGrid>
              <a:tr h="916302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Внутренняя среда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Сильные стороны </a:t>
                      </a:r>
                      <a:r>
                        <a:rPr lang="en-US" sz="2400" b="1" dirty="0"/>
                        <a:t>(S)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Слабые стороны </a:t>
                      </a:r>
                      <a:r>
                        <a:rPr lang="en-US" sz="2400" b="1" dirty="0"/>
                        <a:t>(W)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798319"/>
                  </a:ext>
                </a:extLst>
              </a:tr>
              <a:tr h="11649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  <a:p>
                      <a:pPr algn="ctr"/>
                      <a:r>
                        <a:rPr lang="ru-RU" dirty="0"/>
                        <a:t>…</a:t>
                      </a:r>
                    </a:p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  <a:p>
                      <a:pPr algn="ctr"/>
                      <a:r>
                        <a:rPr lang="ru-RU" dirty="0"/>
                        <a:t>…</a:t>
                      </a:r>
                    </a:p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9788368"/>
                  </a:ext>
                </a:extLst>
              </a:tr>
              <a:tr h="756172">
                <a:tc rowSpan="2">
                  <a:txBody>
                    <a:bodyPr/>
                    <a:lstStyle/>
                    <a:p>
                      <a:pPr algn="ctr"/>
                      <a:r>
                        <a:rPr lang="ru-RU" sz="3200" b="1" dirty="0"/>
                        <a:t>Внешняя</a:t>
                      </a:r>
                    </a:p>
                    <a:p>
                      <a:pPr algn="ctr"/>
                      <a:r>
                        <a:rPr lang="ru-RU" sz="3200" b="1" dirty="0"/>
                        <a:t>среда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Возможности (О)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/>
                        <a:t>Угрозы </a:t>
                      </a:r>
                      <a:r>
                        <a:rPr lang="en-US" sz="2400" b="1" dirty="0"/>
                        <a:t>(T)</a:t>
                      </a:r>
                      <a:endParaRPr lang="ru-RU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322592"/>
                  </a:ext>
                </a:extLst>
              </a:tr>
              <a:tr h="11649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  <a:p>
                      <a:pPr algn="ctr"/>
                      <a:r>
                        <a:rPr lang="ru-RU" dirty="0"/>
                        <a:t>…</a:t>
                      </a:r>
                    </a:p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  <a:p>
                      <a:pPr algn="ctr"/>
                      <a:r>
                        <a:rPr lang="ru-RU" dirty="0"/>
                        <a:t>…</a:t>
                      </a:r>
                    </a:p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656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27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2834A1-6759-FABE-89E9-039B7B61B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Расширенная матрица </a:t>
            </a:r>
            <a:r>
              <a:rPr lang="en-US" dirty="0"/>
              <a:t>SWOT-</a:t>
            </a:r>
            <a:r>
              <a:rPr lang="ru-RU" dirty="0"/>
              <a:t>анализа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997CD6C-76C4-EF98-F748-95F38CABEA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971476"/>
              </p:ext>
            </p:extLst>
          </p:nvPr>
        </p:nvGraphicFramePr>
        <p:xfrm>
          <a:off x="838200" y="1825625"/>
          <a:ext cx="10515597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7340424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6168926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631063955"/>
                    </a:ext>
                  </a:extLst>
                </a:gridCol>
              </a:tblGrid>
              <a:tr h="382423">
                <a:tc>
                  <a:txBody>
                    <a:bodyPr/>
                    <a:lstStyle/>
                    <a:p>
                      <a:r>
                        <a:rPr lang="ru-RU" sz="2000" dirty="0"/>
                        <a:t>Внутренние факторы </a:t>
                      </a:r>
                    </a:p>
                    <a:p>
                      <a:r>
                        <a:rPr lang="ru-RU" sz="2000" dirty="0"/>
                        <a:t>Внешние факторы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СИЛЫ КОМПАНИИ (</a:t>
                      </a:r>
                      <a:r>
                        <a:rPr lang="en-US" sz="2000" b="1" dirty="0"/>
                        <a:t>S)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СЛАБОСТИ КОМПАНИИ (</a:t>
                      </a:r>
                      <a:r>
                        <a:rPr lang="en-US" sz="2000" b="1" dirty="0"/>
                        <a:t>W) 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21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ВОЗМОЖНОСТИ СРЕДЫ (</a:t>
                      </a:r>
                      <a:r>
                        <a:rPr lang="en-US" sz="2000" b="1" dirty="0"/>
                        <a:t>O)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SO-стратегии </a:t>
                      </a:r>
                    </a:p>
                    <a:p>
                      <a:r>
                        <a:rPr lang="ru-RU" sz="2000" dirty="0"/>
                        <a:t>Стратегии, которые используют силы компании, чтобы реализовать возможности внешней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WO-стратегии </a:t>
                      </a:r>
                    </a:p>
                    <a:p>
                      <a:r>
                        <a:rPr lang="ru-RU" sz="2000" dirty="0"/>
                        <a:t>Стратегии, которые используют возможности среды, преодолевая внутренние слабости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39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УГРОЗЫ СРЕДЫ (</a:t>
                      </a:r>
                      <a:r>
                        <a:rPr lang="en-US" sz="2000" b="1" dirty="0"/>
                        <a:t>T) 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ST-стратегии </a:t>
                      </a:r>
                    </a:p>
                    <a:p>
                      <a:r>
                        <a:rPr lang="ru-RU" sz="2000" dirty="0"/>
                        <a:t>Стратегии, которые используют силы компании, чтобы избежать угроз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WT-стратегии </a:t>
                      </a:r>
                    </a:p>
                    <a:p>
                      <a:r>
                        <a:rPr lang="ru-RU" sz="2000" dirty="0"/>
                        <a:t>Стратегии, которые минимизируют слабости и помогают избежать угроз (стратегия оборонительного типа)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94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47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F42952-F8F5-6689-EDBA-5AA4AF7E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4227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внутренней среды </a:t>
            </a:r>
            <a:r>
              <a:rPr lang="ru-RU" dirty="0"/>
              <a:t>(</a:t>
            </a:r>
            <a:r>
              <a:rPr lang="ru-RU" dirty="0" err="1"/>
              <a:t>Прикот</a:t>
            </a:r>
            <a:r>
              <a:rPr lang="ru-RU" dirty="0"/>
              <a:t> О.Г.)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208B220-732B-EB49-10DB-8BC8DAF3D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352"/>
            <a:ext cx="10515600" cy="550216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образовательные программы, реализуемые в организации; </a:t>
            </a:r>
          </a:p>
          <a:p>
            <a:r>
              <a:rPr lang="ru-RU" dirty="0"/>
              <a:t>результативность работы образовательной организации; </a:t>
            </a:r>
          </a:p>
          <a:p>
            <a:r>
              <a:rPr lang="ru-RU" dirty="0"/>
              <a:t>инновационный потенциал; </a:t>
            </a:r>
          </a:p>
          <a:p>
            <a:r>
              <a:rPr lang="ru-RU" dirty="0"/>
              <a:t>кадровое обеспечение и контингент учащихся; </a:t>
            </a:r>
          </a:p>
          <a:p>
            <a:r>
              <a:rPr lang="ru-RU" dirty="0"/>
              <a:t>финансово-хозяйственная и внебюджетная деятельность; </a:t>
            </a:r>
          </a:p>
          <a:p>
            <a:r>
              <a:rPr lang="ru-RU" dirty="0"/>
              <a:t>материально-техническая база учреждения и условия образовательного процесса; </a:t>
            </a:r>
          </a:p>
          <a:p>
            <a:r>
              <a:rPr lang="ru-RU" dirty="0"/>
              <a:t>сетевое взаимодействие с организациями системы образования, службами и социальными партнерами; </a:t>
            </a:r>
          </a:p>
          <a:p>
            <a:r>
              <a:rPr lang="ru-RU" dirty="0"/>
              <a:t>рейтинговое положение образовательной организации в городской (районной, региональной) системах образования; </a:t>
            </a:r>
          </a:p>
          <a:p>
            <a:r>
              <a:rPr lang="ru-RU" dirty="0"/>
              <a:t>участие образовательной организации в профессиональных конкурсах, </a:t>
            </a:r>
          </a:p>
          <a:p>
            <a:r>
              <a:rPr lang="ru-RU" dirty="0"/>
              <a:t>международных, федеральных и региональных программах; </a:t>
            </a:r>
          </a:p>
          <a:p>
            <a:r>
              <a:rPr lang="ru-RU" dirty="0"/>
              <a:t>сформированность информационного пространства образовательной организации </a:t>
            </a:r>
          </a:p>
        </p:txBody>
      </p:sp>
    </p:spTree>
    <p:extLst>
      <p:ext uri="{BB962C8B-B14F-4D97-AF65-F5344CB8AC3E}">
        <p14:creationId xmlns:p14="http://schemas.microsoft.com/office/powerpoint/2010/main" val="163509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EE1C4-CF9A-7C4D-1510-923E97E94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955"/>
            <a:ext cx="8778766" cy="170015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Сильные и слабые стороны – это факторы внутренней среды, </a:t>
            </a:r>
            <a:r>
              <a:rPr lang="ru-RU" b="1" dirty="0">
                <a:solidFill>
                  <a:srgbClr val="FF0000"/>
                </a:solidFill>
              </a:rPr>
              <a:t>они подконтрольны образовательной организации.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200EF8-D354-4B44-FF72-4337DD5F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9421"/>
            <a:ext cx="10515600" cy="4398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Сильные стороны - </a:t>
            </a:r>
            <a:r>
              <a:rPr lang="ru-RU" dirty="0"/>
              <a:t>фактические конкурентные преимущества (отличающие компетенции) образовательной организации, дающие ей дополнительные возможности: большой опыт, передовые педагогические технологии, высококвалифицированный педагогический состав, современная материально-техническая база, положительный имидж и репутация и т.д. 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Слабые стороны – </a:t>
            </a:r>
            <a:r>
              <a:rPr lang="ru-RU" dirty="0"/>
              <a:t>это ресурсы (компетенции), которые отсутствуют в должной мере, по сравнению с другими организациями, либо препятствуют достижению поставленных целей.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721708-2DFD-4060-0C62-25F6A1F2D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125" y="84533"/>
            <a:ext cx="3042826" cy="23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2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CC006-A8FB-A8E0-E806-336E1411C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199"/>
            <a:ext cx="10515600" cy="603704"/>
          </a:xfrm>
        </p:spPr>
        <p:txBody>
          <a:bodyPr>
            <a:normAutofit fontScale="90000"/>
          </a:bodyPr>
          <a:lstStyle/>
          <a:p>
            <a:r>
              <a:rPr lang="ru-RU" dirty="0"/>
              <a:t>Шаблон матрица </a:t>
            </a:r>
            <a:r>
              <a:rPr lang="en-US" dirty="0"/>
              <a:t>SWOT</a:t>
            </a:r>
            <a:r>
              <a:rPr lang="ru-RU" dirty="0"/>
              <a:t>-анализа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D08D2EB-BF48-E5BC-C466-33DDC32209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2879046"/>
              </p:ext>
            </p:extLst>
          </p:nvPr>
        </p:nvGraphicFramePr>
        <p:xfrm>
          <a:off x="612979" y="1294062"/>
          <a:ext cx="10966042" cy="48258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757095172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134150886"/>
                    </a:ext>
                  </a:extLst>
                </a:gridCol>
                <a:gridCol w="3540785">
                  <a:extLst>
                    <a:ext uri="{9D8B030D-6E8A-4147-A177-3AD203B41FA5}">
                      <a16:colId xmlns:a16="http://schemas.microsoft.com/office/drawing/2014/main" val="10322240"/>
                    </a:ext>
                  </a:extLst>
                </a:gridCol>
                <a:gridCol w="3310457">
                  <a:extLst>
                    <a:ext uri="{9D8B030D-6E8A-4147-A177-3AD203B41FA5}">
                      <a16:colId xmlns:a16="http://schemas.microsoft.com/office/drawing/2014/main" val="3649890156"/>
                    </a:ext>
                  </a:extLst>
                </a:gridCol>
              </a:tblGrid>
              <a:tr h="436767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SWOT</a:t>
                      </a:r>
                      <a:r>
                        <a:rPr lang="ru-RU" sz="3600" dirty="0"/>
                        <a:t>-анализ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Внутренние факторы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71041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Сильные стороны(S) </a:t>
                      </a:r>
                    </a:p>
                    <a:p>
                      <a:r>
                        <a:rPr lang="ru-RU" dirty="0"/>
                        <a:t>(в чем мы преуспели)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Слабые стороны(W) </a:t>
                      </a:r>
                      <a:r>
                        <a:rPr lang="ru-RU" dirty="0"/>
                        <a:t>(ресурсы, (компетенции), которые отсутствуют в должной мере)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142870"/>
                  </a:ext>
                </a:extLst>
              </a:tr>
              <a:tr h="1070814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Внешние факторы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Возможности(O) </a:t>
                      </a:r>
                      <a:r>
                        <a:rPr lang="ru-RU" dirty="0"/>
                        <a:t>(благоприятные возможности для развития направления)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Стратегии, которые используют силы ОУ, чтобы реализовать возможности внешней среды </a:t>
                      </a:r>
                      <a:r>
                        <a:rPr lang="ru-RU" dirty="0"/>
                        <a:t>(SO-стратегии) </a:t>
                      </a:r>
                    </a:p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Стратегии, которые используют возможности среды, преодолевая внутренние слабости </a:t>
                      </a:r>
                      <a:r>
                        <a:rPr lang="ru-RU" dirty="0"/>
                        <a:t>(WO-стратегии) </a:t>
                      </a:r>
                    </a:p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726577"/>
                  </a:ext>
                </a:extLst>
              </a:tr>
              <a:tr h="88525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Угрозы(T) </a:t>
                      </a:r>
                      <a:r>
                        <a:rPr lang="ru-RU" dirty="0"/>
                        <a:t>(то, что мешает, угрозы для развития учреждения)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Стратегии, которые используют силы ОУ, чтобы избежать угроз среды </a:t>
                      </a:r>
                      <a:r>
                        <a:rPr lang="ru-RU" dirty="0"/>
                        <a:t>(ST-стратегии) </a:t>
                      </a:r>
                    </a:p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Стратегии, которые минимизируют слабости и помогают избежать угроз </a:t>
                      </a:r>
                      <a:r>
                        <a:rPr lang="ru-RU" dirty="0"/>
                        <a:t>(WT-стратегии) (стратегия оборонительного типа)</a:t>
                      </a:r>
                    </a:p>
                    <a:p>
                      <a:r>
                        <a:rPr lang="ru-RU" dirty="0"/>
                        <a:t>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374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7053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551</Words>
  <Application>Microsoft Office PowerPoint</Application>
  <PresentationFormat>Широкоэкранный</PresentationFormat>
  <Paragraphs>88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SWOT-анализ в воспитательной работе</vt:lpstr>
      <vt:lpstr>IV в. до н.э. </vt:lpstr>
      <vt:lpstr>Презентация PowerPoint</vt:lpstr>
      <vt:lpstr>ЦЕЛЬ АНАЛИЗА</vt:lpstr>
      <vt:lpstr>Общий вид матрицы SWOT-анализа</vt:lpstr>
      <vt:lpstr>Расширенная матрица SWOT-анализа</vt:lpstr>
      <vt:lpstr>Факторы внутренней среды (Прикот О.Г.)</vt:lpstr>
      <vt:lpstr>Сильные и слабые стороны – это факторы внутренней среды, они подконтрольны образовательной организации.</vt:lpstr>
      <vt:lpstr>Шаблон матрица SWOT-анализа</vt:lpstr>
      <vt:lpstr>SWOT-анализ в воспитательной работе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SWOT-анализ в воспитательной работе</dc:title>
  <dc:creator>Ольга Вильгельм</dc:creator>
  <cp:lastModifiedBy>Ольга Вильгельм</cp:lastModifiedBy>
  <cp:revision>4</cp:revision>
  <dcterms:created xsi:type="dcterms:W3CDTF">2022-10-30T09:20:11Z</dcterms:created>
  <dcterms:modified xsi:type="dcterms:W3CDTF">2022-10-31T17:14:36Z</dcterms:modified>
</cp:coreProperties>
</file>