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7" r:id="rId4"/>
    <p:sldId id="359" r:id="rId5"/>
    <p:sldId id="361" r:id="rId6"/>
    <p:sldId id="363" r:id="rId7"/>
    <p:sldId id="365" r:id="rId8"/>
    <p:sldId id="257" r:id="rId9"/>
    <p:sldId id="282" r:id="rId10"/>
    <p:sldId id="284" r:id="rId11"/>
    <p:sldId id="288" r:id="rId12"/>
    <p:sldId id="286" r:id="rId13"/>
    <p:sldId id="290" r:id="rId14"/>
    <p:sldId id="293" r:id="rId15"/>
    <p:sldId id="297" r:id="rId16"/>
    <p:sldId id="299" r:id="rId17"/>
    <p:sldId id="301" r:id="rId18"/>
    <p:sldId id="304" r:id="rId19"/>
    <p:sldId id="306" r:id="rId20"/>
    <p:sldId id="308" r:id="rId21"/>
    <p:sldId id="310" r:id="rId22"/>
    <p:sldId id="367" r:id="rId23"/>
    <p:sldId id="312" r:id="rId24"/>
    <p:sldId id="316" r:id="rId25"/>
    <p:sldId id="318" r:id="rId26"/>
    <p:sldId id="320" r:id="rId27"/>
    <p:sldId id="322" r:id="rId28"/>
    <p:sldId id="324" r:id="rId29"/>
    <p:sldId id="326" r:id="rId30"/>
    <p:sldId id="327" r:id="rId31"/>
    <p:sldId id="329" r:id="rId32"/>
    <p:sldId id="332" r:id="rId33"/>
    <p:sldId id="334" r:id="rId34"/>
    <p:sldId id="336" r:id="rId35"/>
    <p:sldId id="338" r:id="rId36"/>
    <p:sldId id="340" r:id="rId37"/>
    <p:sldId id="342" r:id="rId38"/>
    <p:sldId id="344" r:id="rId39"/>
    <p:sldId id="346" r:id="rId40"/>
    <p:sldId id="348" r:id="rId41"/>
    <p:sldId id="350" r:id="rId42"/>
    <p:sldId id="353" r:id="rId43"/>
    <p:sldId id="369" r:id="rId44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6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9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0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6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2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2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4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alpha val="74000"/>
                <a:lumMod val="6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328C-41DA-4740-A5F1-51C9572475A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97E8-F0E9-400C-B986-38086130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Zbitneva.n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orm.instrao.ru/examples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20" y="445997"/>
            <a:ext cx="6768752" cy="230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Модель программы воспитания. Вариативные и инвариантные  модули программы воспитания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4084" y="3429000"/>
            <a:ext cx="5040560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 err="1">
                <a:solidFill>
                  <a:srgbClr val="4E3B30"/>
                </a:solidFill>
                <a:latin typeface="Trebuchet MS"/>
              </a:rPr>
              <a:t>Збитнева</a:t>
            </a: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 Наталья Викторовна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советник директора по воспитанию 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БОУ  г. Омска «Гимназия № 159»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861048"/>
            <a:ext cx="454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24944"/>
            <a:ext cx="2663825" cy="37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Заменила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развития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уровня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Заменила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 и социализации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уровней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СОО.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11.12.2020 № 712)</a:t>
            </a:r>
          </a:p>
        </p:txBody>
      </p:sp>
    </p:spTree>
    <p:extLst>
      <p:ext uri="{BB962C8B-B14F-4D97-AF65-F5344CB8AC3E}">
        <p14:creationId xmlns:p14="http://schemas.microsoft.com/office/powerpoint/2010/main" val="15044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Показывает, каким образом педагоги (учитель, классный руководитель, заместитель директора по воспитательной работе, </a:t>
            </a:r>
            <a:r>
              <a:rPr lang="ru-RU" altLang="ru-RU" sz="28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т.п.) могут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реализовать воспитательный потенциал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их совместной с детьми деятельности и тем самым сделать свою школу воспитывающей </a:t>
            </a:r>
            <a:r>
              <a:rPr lang="ru-RU" altLang="ru-RU" sz="28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организацией.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 программа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Направлена на решение проблем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гармоничного вхождения школьников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социальный мир 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налаживания ответственных взаимоотношений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 окружающими их </a:t>
            </a:r>
            <a:r>
              <a:rPr lang="ru-RU" altLang="ru-RU" sz="28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людьми.</a:t>
            </a: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Личностное развитие обучающихся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центре программы в соответствии с ФГОС общего образования находится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обучающихся, формирование у них системных знаний о различных аспектах развития России и </a:t>
            </a:r>
            <a:r>
              <a:rPr lang="ru-RU" altLang="ru-RU" sz="28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lvl="0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Одним из результатов реализации программы станет приобщение обучающихся к российским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традиционным духовным ценностям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правилам и нормам поведения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российском обществе</a:t>
            </a:r>
            <a:r>
              <a:rPr lang="ru-RU" altLang="ru-RU" sz="2800" dirty="0">
                <a:solidFill>
                  <a:srgbClr val="404040"/>
                </a:solidFill>
                <a:latin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Уровневость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39787" y="1412777"/>
            <a:ext cx="6464425" cy="1584175"/>
            <a:chOff x="0" y="0"/>
            <a:chExt cx="6464424" cy="1895890"/>
          </a:xfrm>
          <a:scene3d>
            <a:camera prst="orthographicFront"/>
            <a:lightRig rig="flat" dir="t"/>
          </a:scene3d>
        </p:grpSpPr>
        <p:sp>
          <p:nvSpPr>
            <p:cNvPr id="7" name="Трапеция 6"/>
            <p:cNvSpPr/>
            <p:nvPr/>
          </p:nvSpPr>
          <p:spPr>
            <a:xfrm rot="10800000">
              <a:off x="0" y="0"/>
              <a:ext cx="6464424" cy="1895890"/>
            </a:xfrm>
            <a:prstGeom prst="trapezoid">
              <a:avLst>
                <a:gd name="adj" fmla="val 54893"/>
              </a:avLst>
            </a:prstGeom>
            <a:solidFill>
              <a:srgbClr val="4E67C8">
                <a:lumMod val="40000"/>
                <a:lumOff val="60000"/>
              </a:srgb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8" name="Трапеция 4"/>
            <p:cNvSpPr/>
            <p:nvPr/>
          </p:nvSpPr>
          <p:spPr>
            <a:xfrm>
              <a:off x="1131274" y="0"/>
              <a:ext cx="4201875" cy="18958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Среднее общее образование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77220" y="3068960"/>
            <a:ext cx="4989557" cy="1307984"/>
            <a:chOff x="737432" y="2483795"/>
            <a:chExt cx="4989557" cy="1307984"/>
          </a:xfrm>
          <a:scene3d>
            <a:camera prst="orthographicFront"/>
            <a:lightRig rig="flat" dir="t"/>
          </a:scene3d>
        </p:grpSpPr>
        <p:sp>
          <p:nvSpPr>
            <p:cNvPr id="10" name="Трапеция 9"/>
            <p:cNvSpPr/>
            <p:nvPr/>
          </p:nvSpPr>
          <p:spPr>
            <a:xfrm rot="10800000">
              <a:off x="737432" y="2483795"/>
              <a:ext cx="4989557" cy="1307983"/>
            </a:xfrm>
            <a:prstGeom prst="trapezoid">
              <a:avLst>
                <a:gd name="adj" fmla="val 54893"/>
              </a:avLst>
            </a:prstGeom>
            <a:solidFill>
              <a:srgbClr val="4E67C8">
                <a:lumMod val="40000"/>
                <a:lumOff val="60000"/>
              </a:srgb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11" name="Трапеция 4"/>
            <p:cNvSpPr/>
            <p:nvPr/>
          </p:nvSpPr>
          <p:spPr>
            <a:xfrm>
              <a:off x="1360004" y="2483796"/>
              <a:ext cx="3493813" cy="130798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5999" y="3068960"/>
            <a:ext cx="4780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>
                <a:solidFill>
                  <a:sysClr val="window" lastClr="FFFFFF"/>
                </a:solidFill>
                <a:latin typeface="Cambria" pitchFamily="18" charset="0"/>
                <a:ea typeface="Cambria" pitchFamily="18" charset="0"/>
              </a:rPr>
              <a:t>Основное общее образование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861021" y="3897052"/>
            <a:ext cx="3442167" cy="3348372"/>
            <a:chOff x="1521232" y="5308033"/>
            <a:chExt cx="3442167" cy="3348372"/>
          </a:xfrm>
          <a:scene3d>
            <a:camera prst="orthographicFront"/>
            <a:lightRig rig="flat" dir="t"/>
          </a:scene3d>
        </p:grpSpPr>
        <p:sp>
          <p:nvSpPr>
            <p:cNvPr id="13" name="Трапеция 12"/>
            <p:cNvSpPr/>
            <p:nvPr/>
          </p:nvSpPr>
          <p:spPr>
            <a:xfrm rot="10800000">
              <a:off x="1521233" y="5920099"/>
              <a:ext cx="3442165" cy="1944216"/>
            </a:xfrm>
            <a:prstGeom prst="trapezoid">
              <a:avLst>
                <a:gd name="adj" fmla="val 54893"/>
              </a:avLst>
            </a:prstGeom>
            <a:solidFill>
              <a:srgbClr val="4E67C8">
                <a:lumMod val="40000"/>
                <a:lumOff val="60000"/>
              </a:srgb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14" name="Трапеция 4"/>
            <p:cNvSpPr/>
            <p:nvPr/>
          </p:nvSpPr>
          <p:spPr>
            <a:xfrm>
              <a:off x="1521232" y="5308033"/>
              <a:ext cx="3442167" cy="334837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1778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Начальное общее образование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8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 Раздел </a:t>
            </a: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«Особенности организуемого в школе воспитательного процесса»</a:t>
            </a: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 Раздел </a:t>
            </a: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«Цель и задачи воспитания»</a:t>
            </a: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3 Раздел </a:t>
            </a: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«Виды, формы и содержание деятельности»</a:t>
            </a: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4 Раздел </a:t>
            </a: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«Основные направления самоанализа воспитательной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9088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Раздел «Особенности организуемого в школе воспитательного процесса»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краткая информация о: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специфике расположения школы,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особенностях ее социального окружения,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источниках положительного или отрицательного влияния на детей,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значимых партнерах школы,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особенностях контингента учащихся,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оригинальных воспитательных находках школы,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важных для школы традициях воспитания.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Объемом этот раздел не должен превышать 0,5 – 1 страницы текста.</a:t>
            </a:r>
          </a:p>
        </p:txBody>
      </p:sp>
    </p:spTree>
    <p:extLst>
      <p:ext uri="{BB962C8B-B14F-4D97-AF65-F5344CB8AC3E}">
        <p14:creationId xmlns:p14="http://schemas.microsoft.com/office/powerpoint/2010/main" val="4816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Раздел «Цель и задачи воспитания»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идеал личности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воспитанной в новой российской общеобразовательной школе, – это высоконравственный, творческий, компетентный гражданин России, принимающий судьбу Отечества как свою личную, осознающей ответственность за настоящее и будущее своей страны, укорененный в духовных и культурных традициях российского народа.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Раздел «Цель и задачи воспитания»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этого воспитательного идеала, а также основываясь на базовых для нашего общества ценностях (таких как семья, труд, отечество, природа, мир, знания, культура, здоровье, человек) формулируется общая цель воспитания-личностное развитие школьников, проявляющееся: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усвоении ими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норм, которые общество выработало на основе этих ценностей (то есть, в усвоении ими социально значимых знаний);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развитии их позитивных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этим общественным ценностям (то есть в развитии их социально значимых отношений);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приобретении ими соответствующего этим ценностям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поведения, опыта применения сформированных знаний и отношений на практике (то есть в приобретении ими опыта осуществления социально значимых дел).</a:t>
            </a:r>
          </a:p>
        </p:txBody>
      </p:sp>
    </p:spTree>
    <p:extLst>
      <p:ext uri="{BB962C8B-B14F-4D97-AF65-F5344CB8AC3E}">
        <p14:creationId xmlns:p14="http://schemas.microsoft.com/office/powerpoint/2010/main" val="1592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Целевые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приоритеты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начального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               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Знание </a:t>
            </a:r>
            <a:r>
              <a:rPr lang="ru-RU" sz="2400" b="1" i="1" dirty="0">
                <a:solidFill>
                  <a:srgbClr val="7030A0"/>
                </a:solidFill>
              </a:rPr>
              <a:t>младшим школьником данных социальных норм</a:t>
            </a:r>
            <a:r>
              <a:rPr lang="ru-RU" sz="2400" b="1" i="1" dirty="0" smtClean="0">
                <a:solidFill>
                  <a:srgbClr val="7030A0"/>
                </a:solidFill>
              </a:rPr>
              <a:t>: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dirty="0" smtClean="0">
                <a:solidFill>
                  <a:prstClr val="black"/>
                </a:solidFill>
              </a:rPr>
              <a:t>- </a:t>
            </a:r>
            <a:r>
              <a:rPr lang="ru-RU" sz="2100" b="1" i="1" dirty="0">
                <a:solidFill>
                  <a:prstClr val="black"/>
                </a:solidFill>
              </a:rPr>
              <a:t>быть любящим, послушным и отзывчивым…;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быть трудолюбивым…;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знать и любить свою Родину… 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беречь и охранять природу;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проявлять миролюбие;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стремиться узнавать что-то новое;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быть вежливым и опрятным, скромным и приветливым;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соблюдать правила личной гигиены, вести здоровый образ жизни;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уметь сопереживать, устанавливать хорошие уважительные отношения с другими людьми;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b="1" i="1" dirty="0">
                <a:solidFill>
                  <a:prstClr val="black"/>
                </a:solidFill>
              </a:rPr>
              <a:t>- быть уверенным в себе, открытым и общительным; уметь ставить перед собой цели и проявлять инициативу, отстаивать своё мнение и действовать самостоятельно, без помощи старших.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3200" b="1" dirty="0" smtClean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Новая программа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воспитания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Президент РФ Владимир Путин внес в Госдуму поправки в закон </a:t>
            </a: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«Об образовании в РФ»</a:t>
            </a: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Их смысл - укрепить, акцентировать воспитательную составляющую отечественной образовательной системы», - сказал он  на совещании о ситуации в сфере образования</a:t>
            </a:r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www.investvostok.ru/upload/iblock/b1d/b1d1fcd12ce280d395d1901396fe0e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71416"/>
            <a:ext cx="2952328" cy="168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приоритеты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 smtClean="0">
              <a:solidFill>
                <a:srgbClr val="7030A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создание </a:t>
            </a:r>
            <a:r>
              <a:rPr lang="ru-RU" sz="2400" b="1" dirty="0">
                <a:solidFill>
                  <a:srgbClr val="7030A0"/>
                </a:solidFill>
              </a:rPr>
              <a:t>благоприятных условий для развития социально значимых отношений школьников: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i="1" dirty="0">
                <a:solidFill>
                  <a:prstClr val="black"/>
                </a:solidFill>
              </a:rPr>
              <a:t>к семье</a:t>
            </a:r>
            <a:r>
              <a:rPr lang="ru-RU" sz="2400" b="1" i="1" dirty="0" smtClean="0">
                <a:solidFill>
                  <a:prstClr val="black"/>
                </a:solidFill>
              </a:rPr>
              <a:t>…; к </a:t>
            </a:r>
            <a:r>
              <a:rPr lang="ru-RU" sz="2400" b="1" i="1" dirty="0">
                <a:solidFill>
                  <a:prstClr val="black"/>
                </a:solidFill>
              </a:rPr>
              <a:t>труду…; 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к своему отечеству..;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природе как источнику жизни на Земле…;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миру как главному принципу человеческого общежития…;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знаниям как интеллектуальному ресурсу…;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культуре как духовному богатству общества…;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здоровью как залогу долгой и активной жизни человека…;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окружающим людям как безусловной и абсолютной ценности…;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- к самим себе как хозяевам своей судьбы…. </a:t>
            </a:r>
          </a:p>
        </p:txBody>
      </p:sp>
    </p:spTree>
    <p:extLst>
      <p:ext uri="{BB962C8B-B14F-4D97-AF65-F5344CB8AC3E}">
        <p14:creationId xmlns:p14="http://schemas.microsoft.com/office/powerpoint/2010/main" val="5577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приоритеты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>
                <a:solidFill>
                  <a:srgbClr val="7030A0"/>
                </a:solidFill>
              </a:rPr>
              <a:t>создание условий для приобретения школьниками опыта: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</a:rPr>
              <a:t>- </a:t>
            </a:r>
            <a:r>
              <a:rPr lang="ru-RU" sz="2000" b="1" i="1" dirty="0">
                <a:solidFill>
                  <a:prstClr val="black"/>
                </a:solidFill>
              </a:rPr>
              <a:t>дел, направленных на заботу о своей семье, родных и близких;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трудовой деятельности, участие в производственной практике;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дел, направленных на пользу Родине, опыт деятельного выражения собственной гражданской позиции;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природоохранных дел;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разрешения возникающих конфликтных ситуаций…;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самостоятельного приобретения новых знаний, проведения научных исследований, опыт проектной деятельности;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изучения, защиты и восстановления культурного наследия человечества…, опыт творческого самовыражения;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ведения здорового образа жизни и заботы о здоровье других людей;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оказания помощи окружающим…, волонтерский опыт;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- самопознания и самоанализа.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35466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Раздел «Виды, формы и содержание деятельности»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«Виды, формы и содержание деятельности»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школа показывает,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каким образом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достижение поставленных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зада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ч воспитания. </a:t>
            </a:r>
          </a:p>
          <a:p>
            <a:pPr marL="46037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Данный раздел состоит из нескольких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инвариантных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вариативных модулей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каждый из которых ориентирован на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одну из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поставленных школой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воспитания и соответствует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одному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из направлений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 школы</a:t>
            </a:r>
            <a:r>
              <a:rPr lang="ru-RU" altLang="ru-RU" sz="2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7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Инвариантные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Классное руководство»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«Школьный урок»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«Курсы внеурочной деятельности»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«Работа с родителями»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«Самоуправление» 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«Профориентация»</a:t>
            </a:r>
          </a:p>
        </p:txBody>
      </p:sp>
    </p:spTree>
    <p:extLst>
      <p:ext uri="{BB962C8B-B14F-4D97-AF65-F5344CB8AC3E}">
        <p14:creationId xmlns:p14="http://schemas.microsoft.com/office/powerpoint/2010/main" val="36405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88640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Инвариантные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6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52595"/>
              </p:ext>
            </p:extLst>
          </p:nvPr>
        </p:nvGraphicFramePr>
        <p:xfrm>
          <a:off x="179513" y="1568032"/>
          <a:ext cx="8496943" cy="5240212"/>
        </p:xfrm>
        <a:graphic>
          <a:graphicData uri="http://schemas.openxmlformats.org/drawingml/2006/table">
            <a:tbl>
              <a:tblPr firstRow="1" firstCol="1" bandRow="1"/>
              <a:tblGrid>
                <a:gridCol w="2567180"/>
                <a:gridCol w="1727486"/>
                <a:gridCol w="1677025"/>
                <a:gridCol w="2427234"/>
                <a:gridCol w="98018"/>
              </a:tblGrid>
              <a:tr h="43399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«Классное руководство»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педагог класса, наставник,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коллективом класса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индивидуальная работа с учащимися вверенного ему класса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учителями, преподающими в данном классе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родителями учащихся или их законными представителями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0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Инициирование, поддержка, помощь классу в подготовке, проведении, анализе дел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интересных и полезных</a:t>
                      </a:r>
                    </a:p>
                    <a:p>
                      <a:pPr marL="152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 класса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Классные часы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Выработка законов класса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Игры, походы, дни рождения, вечера, «огоньки» и т.д.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за поведением школьников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ребенка в проблемной ситуации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портфолио, анализ успехов и неудач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4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4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Мини-педсоветы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4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к участию во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внутриклассных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делах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4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к участию в родительских собраниях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Информирование о школьных успехах, жизни класса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Родительские собрания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Родительские комитеты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к проведению дел класса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Семейные праздники, соревнования  и пр.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7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Инвариантные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6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14005"/>
              </p:ext>
            </p:extLst>
          </p:nvPr>
        </p:nvGraphicFramePr>
        <p:xfrm>
          <a:off x="269522" y="1268760"/>
          <a:ext cx="8424936" cy="2104476"/>
        </p:xfrm>
        <a:graphic>
          <a:graphicData uri="http://schemas.openxmlformats.org/drawingml/2006/table">
            <a:tbl>
              <a:tblPr firstRow="1" firstCol="1" bandRow="1"/>
              <a:tblGrid>
                <a:gridCol w="4216539"/>
                <a:gridCol w="4208397"/>
              </a:tblGrid>
              <a:tr h="5389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«Курсы внеурочной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руководители студий, секций,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клубов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учителя, экскурсоводы и т.д.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Школьные курсы – деятельность, в которой ребенок может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самореализоваться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приобрести социально значимые знания, развить социально значимые отношения, получить опыт участия в социально значимых делах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кружки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секции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клубы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музейные занятия и т.д.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24233"/>
              </p:ext>
            </p:extLst>
          </p:nvPr>
        </p:nvGraphicFramePr>
        <p:xfrm>
          <a:off x="286830" y="3645024"/>
          <a:ext cx="8461634" cy="2228723"/>
        </p:xfrm>
        <a:graphic>
          <a:graphicData uri="http://schemas.openxmlformats.org/drawingml/2006/table">
            <a:tbl>
              <a:tblPr firstRow="1" firstCol="1" bandRow="1"/>
              <a:tblGrid>
                <a:gridCol w="8461634"/>
              </a:tblGrid>
              <a:tr h="61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«Школьный урок»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педагог класса, педагог-предметник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kern="100" dirty="0">
                          <a:effectLst/>
                          <a:latin typeface="Times New Roman"/>
                          <a:ea typeface="№Е"/>
                          <a:cs typeface="Times New Roman"/>
                        </a:rPr>
                        <a:t>организация предметных образовательных событий (проведение предметных декад)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/>
                          <a:ea typeface="№Е"/>
                          <a:cs typeface="Times New Roman"/>
                        </a:rPr>
                        <a:t>проведение учебных (олимпиады, занимательные уроки и пятиминутки, урок-</a:t>
                      </a:r>
                      <a:r>
                        <a:rPr lang="ru-RU" sz="1600" kern="100" dirty="0" err="1">
                          <a:effectLst/>
                          <a:latin typeface="Times New Roman"/>
                          <a:ea typeface="№Е"/>
                          <a:cs typeface="Times New Roman"/>
                        </a:rPr>
                        <a:t>квест</a:t>
                      </a:r>
                      <a:r>
                        <a:rPr lang="ru-RU" sz="1600" kern="100" dirty="0">
                          <a:effectLst/>
                          <a:latin typeface="Times New Roman"/>
                          <a:ea typeface="№Е"/>
                          <a:cs typeface="Times New Roman"/>
                        </a:rPr>
                        <a:t>, урок-деловая игра, урок-путешествие, урок мастер-класс, урок-исследование и др.) и учебно-развлекательных мероприятий (конкурс-игра, турнир, викторины, экскурсия и др.)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уроки, проведенные вне стен школы, в окружающем социуме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шефство одноклассников над неуспевающими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исследовательские проекты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Инвариантные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6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96071"/>
              </p:ext>
            </p:extLst>
          </p:nvPr>
        </p:nvGraphicFramePr>
        <p:xfrm>
          <a:off x="179513" y="3959974"/>
          <a:ext cx="8605428" cy="2663825"/>
        </p:xfrm>
        <a:graphic>
          <a:graphicData uri="http://schemas.openxmlformats.org/drawingml/2006/table">
            <a:tbl>
              <a:tblPr firstRow="1" firstCol="1" bandRow="1"/>
              <a:tblGrid>
                <a:gridCol w="2994792"/>
                <a:gridCol w="2998471"/>
                <a:gridCol w="2612165"/>
              </a:tblGrid>
              <a:tr h="70983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«Самоуправление»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актив школы/актив дела, взрослый (тот педагог, который курирует работу актива)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уровне школы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уровне классов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индивидуальном уровне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Совет учащихся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Совет старост классов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Постоянный школьный актив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Творческие советы дел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старшеклассников, курируемая школьным психологом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Лидеры классов, выбранные учащимися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Органы самоуправления по направлениям (спортивное, творческое и т.д.)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на ответственных должностях, выполняющие определенные функции в жизни класса либо в подготовке мероприятия</a:t>
                      </a:r>
                    </a:p>
                    <a:p>
                      <a:pPr marL="1111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98659"/>
              </p:ext>
            </p:extLst>
          </p:nvPr>
        </p:nvGraphicFramePr>
        <p:xfrm>
          <a:off x="158391" y="954393"/>
          <a:ext cx="8722296" cy="2823616"/>
        </p:xfrm>
        <a:graphic>
          <a:graphicData uri="http://schemas.openxmlformats.org/drawingml/2006/table">
            <a:tbl>
              <a:tblPr firstRow="1" firstCol="1" bandRow="1"/>
              <a:tblGrid>
                <a:gridCol w="1783613"/>
                <a:gridCol w="6938683"/>
              </a:tblGrid>
              <a:tr h="4535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453390"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«Профориентация»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3390"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классный руководитель, педагог-предметник, психолог, социальный педагог, заместитель по воспитательной работе, руководство предприятия, и т.д.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по профессиональному просвещению школьников, диагностика, консультирование, организация профессиональных проб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Экскурсии на предприятия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выставок, ярмарок профессий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для школьников и родителей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курсы по выбору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смена в пришкольном лагере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Вариативные 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200" dirty="0">
                <a:solidFill>
                  <a:srgbClr val="404040"/>
                </a:solidFill>
                <a:latin typeface="Trebuchet MS"/>
              </a:rPr>
              <a:t>«</a:t>
            </a: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Ключевые общешкольные дела»</a:t>
            </a: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«Детские общественные объединения»</a:t>
            </a: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«Школьные медиа»</a:t>
            </a: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«Экскурсии, экспедиции, походы»</a:t>
            </a: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«Организация предметно-эстетической среды»</a:t>
            </a:r>
          </a:p>
        </p:txBody>
      </p:sp>
    </p:spTree>
    <p:extLst>
      <p:ext uri="{BB962C8B-B14F-4D97-AF65-F5344CB8AC3E}">
        <p14:creationId xmlns:p14="http://schemas.microsoft.com/office/powerpoint/2010/main" val="2472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Вариативные 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2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73262"/>
              </p:ext>
            </p:extLst>
          </p:nvPr>
        </p:nvGraphicFramePr>
        <p:xfrm>
          <a:off x="251172" y="1484784"/>
          <a:ext cx="8497293" cy="3716655"/>
        </p:xfrm>
        <a:graphic>
          <a:graphicData uri="http://schemas.openxmlformats.org/drawingml/2006/table">
            <a:tbl>
              <a:tblPr firstRow="1" firstCol="1" bandRow="1"/>
              <a:tblGrid>
                <a:gridCol w="2196195"/>
                <a:gridCol w="2199462"/>
                <a:gridCol w="2099822"/>
                <a:gridCol w="2001814"/>
              </a:tblGrid>
              <a:tr h="79155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«Ключевые общешкольные дела»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 коллективных творческих дел, организуемых детьми вместе со взрослыми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классный руководитель, педагог-организатор, органы детского самоуправления,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воспитательной работе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внешкольном уровне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школьном уровне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уровне классов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индивидуальном уровне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9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Социальные проекты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Открытые дискуссионные площадки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Спортивные праздники, состязания, фестивали для жителей микрорайона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Разновозрастные сборы (ежегодные многодневные выездные события)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Общешкольные праздники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Ритуалы посвящения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Театрализованные выступления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Церемонии награждения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и делегирование представителей классов в общешкольные советы дел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классов в реализации ключевых дел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Итоговый анализ дел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Вовлечение ребенка через выбор интересной для него роли в ходе подготовки к делу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Индивидуальная помощь ребенку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личного участия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Вариативные 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2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1638"/>
              </p:ext>
            </p:extLst>
          </p:nvPr>
        </p:nvGraphicFramePr>
        <p:xfrm>
          <a:off x="251520" y="1772816"/>
          <a:ext cx="8352928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8352928"/>
              </a:tblGrid>
              <a:tr h="582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«Экскурсии, экспедиции, походы»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классные руководители, родители, педагоги-предметники и т.д.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Регулярные пешие прогулки, походы выходного дня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Экспедиции (исторические, литературные, поисковые)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Многодневные походы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Турслет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Летний выездной лагерь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18966"/>
              </p:ext>
            </p:extLst>
          </p:nvPr>
        </p:nvGraphicFramePr>
        <p:xfrm>
          <a:off x="287052" y="4009944"/>
          <a:ext cx="8317396" cy="2392363"/>
        </p:xfrm>
        <a:graphic>
          <a:graphicData uri="http://schemas.openxmlformats.org/drawingml/2006/table">
            <a:tbl>
              <a:tblPr firstRow="1" firstCol="1" bandRow="1"/>
              <a:tblGrid>
                <a:gridCol w="8317396"/>
              </a:tblGrid>
              <a:tr h="685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«Организация предметно-эстетической среды»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классный руководитель, педагог-предметник, руководитель студии, кружка, педагог-организатор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интерьера школьных помещений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на стенах школы регулярно сменяемых экспозиций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Озеленение пришкольной территории, оборудование спортивных и игровых площадок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Стеллажи книгообмена в вестибюле школы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Событийный дизайн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Творческие проекты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и создание школьной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символики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 ДЛЯ РАЗРАБОТКИ  </a:t>
            </a:r>
          </a:p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31 июля 2020 года принят закон N 304-ФЗ </a:t>
            </a: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</a:t>
            </a: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"ОБ ОБРАЗОВАНИИ В РОССИЙСКОЙ ФЕДЕРАЦИИ" ПО ВОПРОСАМ ВОСПИТАНИЯ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2509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Вариативные  модули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32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3263"/>
              </p:ext>
            </p:extLst>
          </p:nvPr>
        </p:nvGraphicFramePr>
        <p:xfrm>
          <a:off x="179512" y="1340768"/>
          <a:ext cx="8388610" cy="2808312"/>
        </p:xfrm>
        <a:graphic>
          <a:graphicData uri="http://schemas.openxmlformats.org/drawingml/2006/table">
            <a:tbl>
              <a:tblPr/>
              <a:tblGrid>
                <a:gridCol w="3502765"/>
                <a:gridCol w="4885845"/>
              </a:tblGrid>
              <a:tr h="79714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Модуль «Детские общественные объединения»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Ответственные: руководитель ДОО, заместитель по воспитательной работе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1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Детское общественное объединение – это добровольное, самоуправляемое, некоммерческое формирование, созданное по инициативе детей и взрослых, объединившихся на основе общности интересов для реализации общих целей, указанных в уставе общественного объединения.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Утверждение и реализация демократических процедур (выборы, подотчетность и т.д.)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общественно полезных дел (для школы, для пожилых людей, благоустройство территории и т.д.)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Договор между ребенком и ДОО (клятва, обещание)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Клубные встречи (формальные и неформальные)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Лагерные сборы ДОО в каникулярное время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Популяризация деятельности ДОО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62636"/>
              </p:ext>
            </p:extLst>
          </p:nvPr>
        </p:nvGraphicFramePr>
        <p:xfrm>
          <a:off x="197327" y="4293096"/>
          <a:ext cx="8569325" cy="2016125"/>
        </p:xfrm>
        <a:graphic>
          <a:graphicData uri="http://schemas.openxmlformats.org/drawingml/2006/table">
            <a:tbl>
              <a:tblPr firstRow="1" firstCol="1" bandRow="1"/>
              <a:tblGrid>
                <a:gridCol w="8569325"/>
              </a:tblGrid>
              <a:tr h="665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«Школьные медиа»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 школьный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медиацентр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педагог, который курирует работу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медиацентра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Редакционный совет подростков, старшеклассников и консультирующих взрослых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газета для старшеклассников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медиацентр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(информационная поддержка мероприятий)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интернет-группа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киностудия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Раздел «Основные направления самоанализа воспитательной работы»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«Основные направления самоанализа воспитательной работы»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показано, каким образом в школе осуществляется самоанализ организуемой в ней воспитательной работы. 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Здесь приводятся не результаты самоанализа, а лишь перечень основных его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направлений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дополнен указанием на его критерии и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способы его осуществления</a:t>
            </a:r>
          </a:p>
        </p:txBody>
      </p:sp>
    </p:spTree>
    <p:extLst>
      <p:ext uri="{BB962C8B-B14F-4D97-AF65-F5344CB8AC3E}">
        <p14:creationId xmlns:p14="http://schemas.microsoft.com/office/powerpoint/2010/main" val="27734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Раздел «Основные направления самоанализа воспитательной работы»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1. Результаты воспитания, социализации и саморазвития школьников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- динамика личностного развития школьников каждого класса.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Способ получения информации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- педагогическое наблюдение, диагностика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«Уровень воспитанности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714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Раздел «Основные направления самоанализа воспитательной работы»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Состояние организуемой в школе совместной деятельности детей и взрослых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- наличие в школе интересной, событийно насыщенной и личностно развивающей совместной деятельности детей и взрослых.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Способ получения информации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 беседы со школьниками и их родителями, педагогами, лидерами ученического самоуправления, анкетирование.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7488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Ежегодный календарный план воспитательной  работы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НОО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ООО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СОО</a:t>
            </a:r>
          </a:p>
        </p:txBody>
      </p:sp>
    </p:spTree>
    <p:extLst>
      <p:ext uri="{BB962C8B-B14F-4D97-AF65-F5344CB8AC3E}">
        <p14:creationId xmlns:p14="http://schemas.microsoft.com/office/powerpoint/2010/main" val="31713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РАЗРАБОТКА </a:t>
            </a:r>
            <a:r>
              <a:rPr lang="ru-RU" sz="2800" b="1" cap="all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ПланА</a:t>
            </a:r>
            <a:r>
              <a:rPr lang="ru-RU" sz="2800" b="1" cap="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</a:br>
            <a:r>
              <a:rPr lang="ru-RU" sz="2800" b="1" cap="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воспитательной работы  ШКОЛЫ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План-сетку ВР целесообразно разделить на несколько </a:t>
            </a:r>
            <a:r>
              <a:rPr lang="ru-RU" sz="2400" dirty="0" smtClean="0">
                <a:solidFill>
                  <a:prstClr val="black"/>
                </a:solidFill>
              </a:rPr>
              <a:t>частей: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«Ключевые общешкольные дела»,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 «Самоуправление»,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«Профориентация».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 «Детские общественные объединения»,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«Школьные медиа»,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«Экскурсии, экспедиции, походы»,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«Организация предметно-эстетической среды»,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«Работа с родителями»,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«Курсы внеурочной деятельности» 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 «Классное руководство» 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•	«Школьный урок» ,  	и т.п.</a:t>
            </a:r>
          </a:p>
        </p:txBody>
      </p:sp>
    </p:spTree>
    <p:extLst>
      <p:ext uri="{BB962C8B-B14F-4D97-AF65-F5344CB8AC3E}">
        <p14:creationId xmlns:p14="http://schemas.microsoft.com/office/powerpoint/2010/main" val="15781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cap="all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календарного </a:t>
            </a:r>
            <a:r>
              <a:rPr lang="ru-RU" sz="28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 Ligh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 Light"/>
              </a:rPr>
            </a:br>
            <a:r>
              <a:rPr lang="ru-RU" sz="28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  ШКОЛЫ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635"/>
            <a:ext cx="8353623" cy="50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cap="all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классного руководителя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96752"/>
            <a:ext cx="8712968" cy="56612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3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Конкретные</a:t>
            </a: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проведения классных часов, КТД, индивидуальных бесед и иных мероприятий данного модуля классные руководители указывают в </a:t>
            </a:r>
            <a:r>
              <a:rPr lang="ru-RU" altLang="ru-RU" sz="3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индивидуальных календарных планах</a:t>
            </a:r>
            <a:r>
              <a:rPr lang="ru-RU" altLang="ru-RU" sz="3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воспитательной работы</a:t>
            </a:r>
            <a:r>
              <a:rPr lang="ru-RU" altLang="ru-RU" sz="3600" dirty="0">
                <a:solidFill>
                  <a:srgbClr val="404040"/>
                </a:solidFill>
                <a:latin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2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классного руководителя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lvl="0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Необходимо планировать воспитательные задачи с учётом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календаря образовательных событий на 2022/2023 учебный год. 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800" b="1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от 28.05.2021 № ТВ-860/04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600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 классного руководителя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календаря образовательных событий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нужно подготовить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тематические уроки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разработать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мероприятия для </a:t>
            </a:r>
            <a:r>
              <a:rPr lang="ru-RU" altLang="ru-RU" sz="2800" b="1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недель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занятий внеурочной деятельности</a:t>
            </a:r>
            <a:r>
              <a:rPr lang="ru-RU" alt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Нужно обратить внимание на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памятные даты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включить их в календарный план воспитательной работы классного </a:t>
            </a:r>
            <a:r>
              <a:rPr lang="ru-RU" altLang="ru-RU" sz="28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руководителя.</a:t>
            </a:r>
            <a:endParaRPr lang="ru-RU" altLang="ru-RU" sz="28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Новая программа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воспитания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выводит на новый уровень такие понятия, как формирование чувства патриотизма, гражданственности подрастающего поколения. Фактически он возвращает воспитательную функцию в школы, нормативно закрепляет ее. Не только за семьей, но и за системой образования. Это не дополнительная бюрократическая нагрузка на школы. Это систематизация той работы, которая уже ведется образовательными организациями»</a:t>
            </a:r>
          </a:p>
          <a:p>
            <a:pPr lvl="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Министр просвещения Сергей Кравцов</a:t>
            </a:r>
          </a:p>
        </p:txBody>
      </p:sp>
    </p:spTree>
    <p:extLst>
      <p:ext uri="{BB962C8B-B14F-4D97-AF65-F5344CB8AC3E}">
        <p14:creationId xmlns:p14="http://schemas.microsoft.com/office/powerpoint/2010/main" val="3060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Поурочные планы учителей-предметников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Учителя-предметники в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поурочных планах-конспектах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указывают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технологии, методы, приемы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с помощью которых реализуются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 конкретного урока 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воспитательный потенциал предмета в целом</a:t>
            </a:r>
            <a:r>
              <a:rPr lang="ru-RU" altLang="ru-RU" sz="28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«Тематическое планирование, в том числе с учётом рабочей программы воспитания»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например, учитель русского языка, у которого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8 сентября будут уроки</a:t>
            </a:r>
            <a:r>
              <a:rPr lang="ru-RU" altLang="ru-RU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затронет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из Календаря образовательных событий – Международный день </a:t>
            </a:r>
            <a:r>
              <a:rPr lang="ru-RU" alt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грамотности.</a:t>
            </a: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Поурочные планы учителей-предметников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altLang="ru-RU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sz="quarter" idx="4294967295"/>
          </p:nvPr>
        </p:nvGraphicFramePr>
        <p:xfrm>
          <a:off x="179388" y="962025"/>
          <a:ext cx="8686800" cy="5346706"/>
        </p:xfrm>
        <a:graphic>
          <a:graphicData uri="http://schemas.openxmlformats.org/drawingml/2006/table">
            <a:tbl>
              <a:tblPr firstRow="1" bandRow="1"/>
              <a:tblGrid>
                <a:gridCol w="810816">
                  <a:extLst>
                    <a:ext uri="{9D8B030D-6E8A-4147-A177-3AD203B41FA5}"/>
                  </a:extLst>
                </a:gridCol>
                <a:gridCol w="2088232">
                  <a:extLst>
                    <a:ext uri="{9D8B030D-6E8A-4147-A177-3AD203B41FA5}"/>
                  </a:extLst>
                </a:gridCol>
                <a:gridCol w="3149624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765920">
                  <a:extLst>
                    <a:ext uri="{9D8B030D-6E8A-4147-A177-3AD203B41FA5}"/>
                  </a:extLst>
                </a:gridCol>
              </a:tblGrid>
              <a:tr h="1872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Название</a:t>
                      </a:r>
                      <a:r>
                        <a:rPr lang="ru-RU" sz="1800" baseline="0" dirty="0" smtClean="0"/>
                        <a:t> темы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Модуль воспитательной программы «Школьный урок»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Количество часов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Контрольные</a:t>
                      </a:r>
                      <a:r>
                        <a:rPr lang="ru-RU" sz="1800" baseline="0" dirty="0" smtClean="0"/>
                        <a:t> работы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Развитие</a:t>
                      </a:r>
                      <a:r>
                        <a:rPr lang="ru-RU" sz="1800" baseline="0" dirty="0" smtClean="0"/>
                        <a:t> речи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extLst>
                  <a:ext uri="{0D108BD9-81ED-4DB2-BD59-A6C34878D82A}"/>
                </a:extLst>
              </a:tr>
              <a:tr h="1737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Язык как знаковая система</a:t>
                      </a:r>
                      <a:r>
                        <a:rPr lang="ru-RU" sz="1800" baseline="0" dirty="0" smtClean="0"/>
                        <a:t> и общественное явление.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День знаний.</a:t>
                      </a:r>
                    </a:p>
                    <a:p>
                      <a:r>
                        <a:rPr lang="ru-RU" sz="1800" dirty="0" smtClean="0"/>
                        <a:t>Международный день распространения грамотности.</a:t>
                      </a:r>
                    </a:p>
                    <a:p>
                      <a:r>
                        <a:rPr lang="ru-RU" sz="1800" dirty="0" smtClean="0"/>
                        <a:t>Международный день школьных библиотек.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6 ч.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2</a:t>
                      </a:r>
                      <a:r>
                        <a:rPr lang="ru-RU" sz="1800" baseline="0" dirty="0" smtClean="0"/>
                        <a:t> ч.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0 ч.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737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Язык и речь. Культура речи.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800" dirty="0" smtClean="0"/>
                        <a:t>Урок-диспут «День толерантности».</a:t>
                      </a:r>
                    </a:p>
                    <a:p>
                      <a:r>
                        <a:rPr lang="ru-RU" sz="1800" dirty="0" smtClean="0"/>
                        <a:t>Всемирный день приветствий.</a:t>
                      </a:r>
                    </a:p>
                    <a:p>
                      <a:r>
                        <a:rPr lang="ru-RU" sz="1800" dirty="0" smtClean="0"/>
                        <a:t>День народного единства.</a:t>
                      </a:r>
                    </a:p>
                    <a:p>
                      <a:r>
                        <a:rPr lang="ru-RU" sz="1800" dirty="0" smtClean="0"/>
                        <a:t>Предметные олимпиады.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00" y="116632"/>
            <a:ext cx="89289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6037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Важность программы воспитания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71500" y="1124744"/>
            <a:ext cx="8820980" cy="5733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детей должны не только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обучать</a:t>
            </a: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Это давно прописано в законе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«Об образовании</a:t>
            </a: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Появилось уточнение: в каждой ОО должен быть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регламентирует воспитательный процесс.</a:t>
            </a:r>
          </a:p>
          <a:p>
            <a:pPr marL="228600" lvl="0" indent="-182563" algn="just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Календарные планы воспитательной работы </a:t>
            </a:r>
            <a:r>
              <a:rPr lang="ru-RU" altLang="ru-RU" sz="28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должны быть подчинены </a:t>
            </a:r>
            <a:r>
              <a:rPr lang="ru-RU" altLang="ru-RU" sz="2800" b="1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программе воспитания</a:t>
            </a:r>
            <a:endParaRPr lang="ru-RU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20" y="445997"/>
            <a:ext cx="6768752" cy="230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Модель программы воспитания. Вариативные и инвариантные  модули программы воспитания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4084" y="2975756"/>
            <a:ext cx="5040560" cy="1783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 err="1">
                <a:solidFill>
                  <a:srgbClr val="4E3B30"/>
                </a:solidFill>
                <a:latin typeface="Trebuchet MS"/>
              </a:rPr>
              <a:t>Збитнева</a:t>
            </a: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 Наталья Викторовна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советник директора по воспитанию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F0A22E"/>
              </a:buClr>
              <a:buSzPct val="130000"/>
              <a:defRPr/>
            </a:pPr>
            <a:r>
              <a:rPr lang="ru-RU" sz="2000" i="1" dirty="0">
                <a:solidFill>
                  <a:srgbClr val="4E3B30"/>
                </a:solidFill>
                <a:latin typeface="Trebuchet MS"/>
              </a:rPr>
              <a:t>БОУ  г. Омска «Гимназия № 159»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861048"/>
            <a:ext cx="454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75756"/>
            <a:ext cx="2663825" cy="37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5044827"/>
            <a:ext cx="4864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990099"/>
                </a:solidFill>
                <a:latin typeface="Century Schoolbook" pitchFamily="18" charset="0"/>
                <a:hlinkClick r:id="rId3"/>
              </a:rPr>
              <a:t>Zbitneva.n@mail</a:t>
            </a:r>
            <a:r>
              <a:rPr lang="ru-RU" sz="2400" dirty="0">
                <a:solidFill>
                  <a:srgbClr val="990099"/>
                </a:solidFill>
                <a:latin typeface="Century Schoolbook" pitchFamily="18" charset="0"/>
                <a:hlinkClick r:id="rId3"/>
              </a:rPr>
              <a:t>.</a:t>
            </a:r>
            <a:r>
              <a:rPr lang="en-US" sz="2400" dirty="0" err="1">
                <a:solidFill>
                  <a:srgbClr val="990099"/>
                </a:solidFill>
                <a:latin typeface="Century Schoolbook" pitchFamily="18" charset="0"/>
                <a:hlinkClick r:id="rId3"/>
              </a:rPr>
              <a:t>ru</a:t>
            </a:r>
            <a:endParaRPr lang="ru-RU" sz="2400" dirty="0">
              <a:solidFill>
                <a:srgbClr val="990099"/>
              </a:solidFill>
              <a:latin typeface="Century Schoolbook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entury Schoolbook" pitchFamily="18" charset="0"/>
              </a:rPr>
              <a:t>8 (3812) </a:t>
            </a:r>
            <a:r>
              <a:rPr lang="ru-RU" sz="2400" dirty="0" smtClean="0">
                <a:solidFill>
                  <a:prstClr val="black"/>
                </a:solidFill>
                <a:latin typeface="Century Schoolbook" pitchFamily="18" charset="0"/>
              </a:rPr>
              <a:t>613967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entury Schoolbook" pitchFamily="18" charset="0"/>
              </a:rPr>
              <a:t>89514261320</a:t>
            </a:r>
            <a:endParaRPr lang="ru-RU" sz="2400" dirty="0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4148" y="548680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prstClr val="black"/>
                </a:solidFill>
              </a:rPr>
              <a:t>Почему закон так важен? Воспитание и раньше упоминалось в ФЗ "Об образовании в РФ". Но без какой-либо конкретики. Поэтому до недавнего времени многие школы писали свои воспитательные программы не по единой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3154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12.1. Общие требования к организации воспитания обучающихся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</a:t>
            </a: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включаемых в образовательную программу рабочей программы воспитания и календарного плана воспитательной работы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разрабатываемых и утверждаемых такими организациями самостоятельно, если иное не установлено настоящим Федеральным законом</a:t>
            </a:r>
            <a:endParaRPr lang="ru-RU" sz="2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Расширение направлений воспитательной работы, а именно включение в него направлений по формированию у обучающихся:</a:t>
            </a:r>
            <a:endParaRPr lang="ru-RU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чувства патриотизма и гражданственности,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уважения к памятникам защитников Отечества и подвигов героев Отечества,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уважения к закону и правопорядку,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уважения к человеку труда и старшему поколению, взаимного уважения,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культурному наследию и традициям многонационального народа Российской Федерации,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природе и окружающей среде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5336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НОВОГО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07504" y="764704"/>
            <a:ext cx="8784976" cy="59046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prstClr val="black"/>
                </a:solidFill>
              </a:rPr>
              <a:t>Расширение направлений воспитательной работы, а именно включение в него направлений по формированию у обучающихся:</a:t>
            </a:r>
            <a:endParaRPr lang="ru-RU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 чувства патриотизма и гражданственности,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 уважения к памятникам защитников Отечества и подвигов героев Отечества,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уважения к закону и правопорядку,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уважения к человеку труда и старшему поколению, взаимного уважения,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бережного отношения к культурному наследию и традициям многонационального народа Российской Федерации,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бережного отношения к природе и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2572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Примерная программа воспитания (ППВ)…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764DF9-BD90-4FF6-B54A-0E9ECB278E34}"/>
              </a:ext>
            </a:extLst>
          </p:cNvPr>
          <p:cNvSpPr/>
          <p:nvPr/>
        </p:nvSpPr>
        <p:spPr>
          <a:xfrm>
            <a:off x="179512" y="1124744"/>
            <a:ext cx="8712968" cy="55446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</a:rPr>
              <a:t>разработана сотрудниками Института стратегии развития образования РАО;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</a:rPr>
              <a:t>2 июня 2020 года утверждена на заседании Федерального учебно-методического объединения по общему образованию;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</a:rPr>
              <a:t>К программе разработаны методические рекомендации и сборник  разработок модулей программы воспитания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u="sng" dirty="0">
                <a:solidFill>
                  <a:prstClr val="black"/>
                </a:solidFill>
                <a:hlinkClick r:id="rId2"/>
              </a:rPr>
              <a:t>http://form.instrao.ru/examples.php</a:t>
            </a:r>
            <a:r>
              <a:rPr lang="ru-RU" u="sng" dirty="0">
                <a:solidFill>
                  <a:prstClr val="black"/>
                </a:solidFill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hlinkClick r:id="rId2"/>
              </a:rPr>
              <a:t>http://form.instrao.ru/examples.php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7da1c167aae7b6cd65f4c8e52a839a78f7d9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2514</Words>
  <Application>Microsoft Office PowerPoint</Application>
  <PresentationFormat>Экран (4:3)</PresentationFormat>
  <Paragraphs>379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Круглые черви (Нематоды)</dc:title>
  <dc:creator>Октавия</dc:creator>
  <dc:description>Презентация с сайта http://presentation-creation.ru</dc:description>
  <cp:lastModifiedBy>Пользователь Windows</cp:lastModifiedBy>
  <cp:revision>57</cp:revision>
  <dcterms:created xsi:type="dcterms:W3CDTF">2015-03-04T06:46:34Z</dcterms:created>
  <dcterms:modified xsi:type="dcterms:W3CDTF">2022-09-27T06:22:07Z</dcterms:modified>
</cp:coreProperties>
</file>