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7947-E287-4738-8C82-07CE4F01EF03}" type="datetime2">
              <a:rPr lang="en-US" smtClean="0"/>
              <a:t>Monday, December 20, 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98073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79361-B9A1-48F2-9473-23DE30E2D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03906"/>
            <a:ext cx="11090275" cy="1333057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986779-C2F3-447D-85F7-F6B0E2C97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BD84-71F4-4271-8C46-0D47C0A9B12E}" type="datetime2">
              <a:rPr lang="en-US" smtClean="0"/>
              <a:t>Monday, December 20,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426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56583A-514F-4632-820D-E7EE236A4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73CBBB-7DDC-4437-8C7D-22A1C3520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69EBF-DA20-4024-8006-B158D571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0CE1-F450-4107-B2CB-17B18F8A3F4A}" type="datetime2">
              <a:rPr lang="en-US" smtClean="0"/>
              <a:t>Monday, December 20,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AC8B9-14B5-4DF1-994D-AB47DB3BA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76582-5F9B-4F5E-AAD5-D608CB68E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167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C025-CD7A-4966-867E-81CF82B15267}" type="datetime2">
              <a:rPr lang="en-US" smtClean="0"/>
              <a:t>Monday, December 20,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8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4644CBB8-40B8-42F8-9172-07A476341DDA}"/>
              </a:ext>
            </a:extLst>
          </p:cNvPr>
          <p:cNvGrpSpPr/>
          <p:nvPr/>
        </p:nvGrpSpPr>
        <p:grpSpPr>
          <a:xfrm>
            <a:off x="356481" y="879007"/>
            <a:ext cx="734257" cy="760506"/>
            <a:chOff x="5243759" y="1363788"/>
            <a:chExt cx="734257" cy="760506"/>
          </a:xfrm>
        </p:grpSpPr>
        <p:sp>
          <p:nvSpPr>
            <p:cNvPr id="49" name="Freeform 5">
              <a:extLst>
                <a:ext uri="{FF2B5EF4-FFF2-40B4-BE49-F238E27FC236}">
                  <a16:creationId xmlns:a16="http://schemas.microsoft.com/office/drawing/2014/main" id="{35CE073E-302A-4AA7-98C7-8667DDDCFA18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Freeform 6">
              <a:extLst>
                <a:ext uri="{FF2B5EF4-FFF2-40B4-BE49-F238E27FC236}">
                  <a16:creationId xmlns:a16="http://schemas.microsoft.com/office/drawing/2014/main" id="{4FD1AE2F-DD70-4E93-B905-E052A23F0B1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Freeform 8">
              <a:extLst>
                <a:ext uri="{FF2B5EF4-FFF2-40B4-BE49-F238E27FC236}">
                  <a16:creationId xmlns:a16="http://schemas.microsoft.com/office/drawing/2014/main" id="{E8D529E5-8838-47F0-98A4-2D46F11E499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5DA2564-D3DB-48AD-83F0-6CC6B5743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563" y="474345"/>
            <a:ext cx="11077574" cy="2954655"/>
          </a:xfrm>
        </p:spPr>
        <p:txBody>
          <a:bodyPr vert="horz" wrap="square" lIns="0" tIns="0" rIns="0" bIns="0" rtlCol="0" anchor="b" anchorCtr="0">
            <a:normAutofit/>
          </a:bodyPr>
          <a:lstStyle>
            <a:lvl1pPr>
              <a:defRPr lang="en-US" sz="64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9929-0719-4517-94D6-FDF7F99E70F6}" type="datetime2">
              <a:rPr lang="en-US" smtClean="0"/>
              <a:t>Monday, December 20,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EA752-36DA-440B-8747-0EB291408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6271" y="3629772"/>
            <a:ext cx="11074866" cy="267895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BCC02B0-8581-4752-B7BC-3CE1EF17B9F7}"/>
              </a:ext>
            </a:extLst>
          </p:cNvPr>
          <p:cNvSpPr>
            <a:spLocks noChangeAspect="1"/>
          </p:cNvSpPr>
          <p:nvPr/>
        </p:nvSpPr>
        <p:spPr>
          <a:xfrm rot="18900000">
            <a:off x="11209132" y="4448189"/>
            <a:ext cx="999200" cy="1262947"/>
          </a:xfrm>
          <a:custGeom>
            <a:avLst/>
            <a:gdLst>
              <a:gd name="connsiteX0" fmla="*/ 540000 w 999200"/>
              <a:gd name="connsiteY0" fmla="*/ 0 h 1262947"/>
              <a:gd name="connsiteX1" fmla="*/ 999200 w 999200"/>
              <a:gd name="connsiteY1" fmla="*/ 815317 h 1262947"/>
              <a:gd name="connsiteX2" fmla="*/ 552185 w 999200"/>
              <a:gd name="connsiteY2" fmla="*/ 1262333 h 1262947"/>
              <a:gd name="connsiteX3" fmla="*/ 540000 w 999200"/>
              <a:gd name="connsiteY3" fmla="*/ 1262947 h 1262947"/>
              <a:gd name="connsiteX4" fmla="*/ 0 w 999200"/>
              <a:gd name="connsiteY4" fmla="*/ 992947 h 1262947"/>
              <a:gd name="connsiteX5" fmla="*/ 10971 w 999200"/>
              <a:gd name="connsiteY5" fmla="*/ 938533 h 1262947"/>
              <a:gd name="connsiteX6" fmla="*/ 15626 w 999200"/>
              <a:gd name="connsiteY6" fmla="*/ 931034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200" h="1262947">
                <a:moveTo>
                  <a:pt x="540000" y="0"/>
                </a:moveTo>
                <a:lnTo>
                  <a:pt x="999200" y="815317"/>
                </a:lnTo>
                <a:lnTo>
                  <a:pt x="552185" y="1262333"/>
                </a:lnTo>
                <a:lnTo>
                  <a:pt x="540000" y="1262947"/>
                </a:ln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10200000" scaled="0"/>
          </a:gradFill>
          <a:ln>
            <a:noFill/>
          </a:ln>
          <a:effectLst>
            <a:innerShdw blurRad="254000" dist="101600" dir="42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EA0FF4DB-8180-4D26-AEAE-7ECDB670F71D}"/>
              </a:ext>
            </a:extLst>
          </p:cNvPr>
          <p:cNvSpPr/>
          <p:nvPr/>
        </p:nvSpPr>
        <p:spPr>
          <a:xfrm rot="2700000">
            <a:off x="11686937" y="4853516"/>
            <a:ext cx="540000" cy="978284"/>
          </a:xfrm>
          <a:custGeom>
            <a:avLst/>
            <a:gdLst>
              <a:gd name="connsiteX0" fmla="*/ 113288 w 540000"/>
              <a:gd name="connsiteY0" fmla="*/ 0 h 978284"/>
              <a:gd name="connsiteX1" fmla="*/ 539386 w 540000"/>
              <a:gd name="connsiteY1" fmla="*/ 426099 h 978284"/>
              <a:gd name="connsiteX2" fmla="*/ 540000 w 540000"/>
              <a:gd name="connsiteY2" fmla="*/ 438284 h 978284"/>
              <a:gd name="connsiteX3" fmla="*/ 270000 w 540000"/>
              <a:gd name="connsiteY3" fmla="*/ 978284 h 978284"/>
              <a:gd name="connsiteX4" fmla="*/ 0 w 540000"/>
              <a:gd name="connsiteY4" fmla="*/ 438284 h 978284"/>
              <a:gd name="connsiteX5" fmla="*/ 79081 w 540000"/>
              <a:gd name="connsiteY5" fmla="*/ 56446 h 978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0000" h="978284">
                <a:moveTo>
                  <a:pt x="113288" y="0"/>
                </a:moveTo>
                <a:lnTo>
                  <a:pt x="539386" y="426099"/>
                </a:lnTo>
                <a:lnTo>
                  <a:pt x="540000" y="438284"/>
                </a:lnTo>
                <a:cubicBezTo>
                  <a:pt x="540000" y="736518"/>
                  <a:pt x="419117" y="978284"/>
                  <a:pt x="270000" y="978284"/>
                </a:cubicBezTo>
                <a:cubicBezTo>
                  <a:pt x="120883" y="978284"/>
                  <a:pt x="0" y="736518"/>
                  <a:pt x="0" y="438284"/>
                </a:cubicBezTo>
                <a:cubicBezTo>
                  <a:pt x="0" y="289167"/>
                  <a:pt x="30220" y="154167"/>
                  <a:pt x="79081" y="56446"/>
                </a:cubicBezTo>
                <a:close/>
              </a:path>
            </a:pathLst>
          </a:cu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226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95673-5512-4AAA-9AEB-E00C61EC65D5}" type="datetime2">
              <a:rPr lang="en-US" smtClean="0"/>
              <a:t>Monday, December 20,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565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881275"/>
            <a:ext cx="5437186" cy="535354"/>
          </a:xfrm>
        </p:spPr>
        <p:txBody>
          <a:bodyPr anchor="b">
            <a:norm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577270"/>
            <a:ext cx="5429114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881275"/>
            <a:ext cx="5436392" cy="535354"/>
          </a:xfrm>
        </p:spPr>
        <p:txBody>
          <a:bodyPr vert="horz" wrap="square" lIns="0" tIns="0" rIns="0" bIns="0" rtlCol="0" anchor="b">
            <a:normAutofit/>
          </a:bodyPr>
          <a:lstStyle>
            <a:lvl1pPr>
              <a:defRPr lang="en-US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577270"/>
            <a:ext cx="5436391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38FA-2E87-4873-8BBA-13E447C9A99A}" type="datetime2">
              <a:rPr lang="en-US" smtClean="0"/>
              <a:t>Monday, December 20, 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246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2053C-0E9C-4159-B7C9-6AB743439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149" y="550799"/>
            <a:ext cx="8283313" cy="5542025"/>
          </a:xfrm>
        </p:spPr>
        <p:txBody>
          <a:bodyPr vert="horz" wrap="square" lIns="0" tIns="0" rIns="0" bIns="0" rtlCol="0" anchor="ctr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F51F65-E111-4656-83BE-CFCDE2DD6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BB40A-97BD-4BFB-B639-0BFF95FDE8B7}" type="datetime2">
              <a:rPr lang="en-US" smtClean="0"/>
              <a:t>Monday, December 20,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FF82CB-2D17-4918-821E-485475CF2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66589D-A056-4817-AE15-39D87FE13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E489F067-39E1-4757-BC11-6169A343F2E1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10727" y="3958416"/>
            <a:ext cx="3536330" cy="1853969"/>
          </a:xfrm>
          <a:custGeom>
            <a:avLst/>
            <a:gdLst>
              <a:gd name="connsiteX0" fmla="*/ 3536330 w 3536330"/>
              <a:gd name="connsiteY0" fmla="*/ 1853969 h 1853969"/>
              <a:gd name="connsiteX1" fmla="*/ 1682362 w 3536330"/>
              <a:gd name="connsiteY1" fmla="*/ 0 h 1853969"/>
              <a:gd name="connsiteX2" fmla="*/ 52157 w 3536330"/>
              <a:gd name="connsiteY2" fmla="*/ 970257 h 1853969"/>
              <a:gd name="connsiteX3" fmla="*/ 0 w 3536330"/>
              <a:gd name="connsiteY3" fmla="*/ 1078528 h 1853969"/>
              <a:gd name="connsiteX4" fmla="*/ 757215 w 3536330"/>
              <a:gd name="connsiteY4" fmla="*/ 1835743 h 1853969"/>
              <a:gd name="connsiteX5" fmla="*/ 774211 w 3536330"/>
              <a:gd name="connsiteY5" fmla="*/ 1667149 h 1853969"/>
              <a:gd name="connsiteX6" fmla="*/ 1682362 w 3536330"/>
              <a:gd name="connsiteY6" fmla="*/ 926985 h 1853969"/>
              <a:gd name="connsiteX7" fmla="*/ 2609345 w 3536330"/>
              <a:gd name="connsiteY7" fmla="*/ 1853969 h 1853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36330" h="1853969">
                <a:moveTo>
                  <a:pt x="3536330" y="1853969"/>
                </a:moveTo>
                <a:cubicBezTo>
                  <a:pt x="3536330" y="830051"/>
                  <a:pt x="2706280" y="0"/>
                  <a:pt x="1682362" y="0"/>
                </a:cubicBezTo>
                <a:cubicBezTo>
                  <a:pt x="978418" y="0"/>
                  <a:pt x="366107" y="392328"/>
                  <a:pt x="52157" y="970257"/>
                </a:cubicBezTo>
                <a:lnTo>
                  <a:pt x="0" y="1078528"/>
                </a:lnTo>
                <a:lnTo>
                  <a:pt x="757215" y="1835743"/>
                </a:lnTo>
                <a:lnTo>
                  <a:pt x="774211" y="1667149"/>
                </a:lnTo>
                <a:cubicBezTo>
                  <a:pt x="860649" y="1244739"/>
                  <a:pt x="1234397" y="926985"/>
                  <a:pt x="1682362" y="926985"/>
                </a:cubicBezTo>
                <a:cubicBezTo>
                  <a:pt x="2194320" y="926985"/>
                  <a:pt x="2609345" y="1342010"/>
                  <a:pt x="2609345" y="1853969"/>
                </a:cubicBezTo>
                <a:close/>
              </a:path>
            </a:pathLst>
          </a:custGeom>
          <a:gradFill flip="none" rotWithShape="1">
            <a:gsLst>
              <a:gs pos="97000">
                <a:schemeClr val="bg2"/>
              </a:gs>
              <a:gs pos="31000">
                <a:schemeClr val="bg2">
                  <a:lumMod val="90000"/>
                  <a:lumOff val="10000"/>
                </a:schemeClr>
              </a:gs>
            </a:gsLst>
            <a:lin ang="15000000" scaled="0"/>
            <a:tileRect/>
          </a:gradFill>
          <a:ln>
            <a:noFill/>
          </a:ln>
          <a:effectLst>
            <a:innerShdw blurRad="355600" dist="101600" dir="16200000">
              <a:schemeClr val="accent1">
                <a:lumMod val="60000"/>
                <a:lumOff val="40000"/>
                <a:alpha val="8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DD231011-607F-42F1-B2D9-2BA8E91CC6AF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81151" y="3649708"/>
            <a:ext cx="3478701" cy="2164843"/>
          </a:xfrm>
          <a:custGeom>
            <a:avLst/>
            <a:gdLst>
              <a:gd name="connsiteX0" fmla="*/ 3478701 w 3478701"/>
              <a:gd name="connsiteY0" fmla="*/ 2164843 h 2164843"/>
              <a:gd name="connsiteX1" fmla="*/ 1624733 w 3478701"/>
              <a:gd name="connsiteY1" fmla="*/ 0 h 2164843"/>
              <a:gd name="connsiteX2" fmla="*/ 87393 w 3478701"/>
              <a:gd name="connsiteY2" fmla="*/ 954459 h 2164843"/>
              <a:gd name="connsiteX3" fmla="*/ 0 w 3478701"/>
              <a:gd name="connsiteY3" fmla="*/ 1122434 h 2164843"/>
              <a:gd name="connsiteX4" fmla="*/ 736015 w 3478701"/>
              <a:gd name="connsiteY4" fmla="*/ 1858449 h 2164843"/>
              <a:gd name="connsiteX5" fmla="*/ 739424 w 3478701"/>
              <a:gd name="connsiteY5" fmla="*/ 1842964 h 2164843"/>
              <a:gd name="connsiteX6" fmla="*/ 1624733 w 3478701"/>
              <a:gd name="connsiteY6" fmla="*/ 1082422 h 2164843"/>
              <a:gd name="connsiteX7" fmla="*/ 2551716 w 3478701"/>
              <a:gd name="connsiteY7" fmla="*/ 2164843 h 2164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701" h="2164843">
                <a:moveTo>
                  <a:pt x="3478701" y="2164843"/>
                </a:moveTo>
                <a:cubicBezTo>
                  <a:pt x="3478701" y="969234"/>
                  <a:pt x="2648651" y="0"/>
                  <a:pt x="1624733" y="0"/>
                </a:cubicBezTo>
                <a:cubicBezTo>
                  <a:pt x="984784" y="0"/>
                  <a:pt x="420564" y="378607"/>
                  <a:pt x="87393" y="954459"/>
                </a:cubicBezTo>
                <a:lnTo>
                  <a:pt x="0" y="1122434"/>
                </a:lnTo>
                <a:lnTo>
                  <a:pt x="736015" y="1858449"/>
                </a:lnTo>
                <a:lnTo>
                  <a:pt x="739424" y="1842964"/>
                </a:lnTo>
                <a:cubicBezTo>
                  <a:pt x="856791" y="1402344"/>
                  <a:pt x="1208766" y="1082422"/>
                  <a:pt x="1624733" y="1082422"/>
                </a:cubicBezTo>
                <a:cubicBezTo>
                  <a:pt x="2136692" y="1082422"/>
                  <a:pt x="2551716" y="1567038"/>
                  <a:pt x="2551716" y="2164843"/>
                </a:cubicBezTo>
                <a:close/>
              </a:path>
            </a:pathLst>
          </a:custGeom>
          <a:solidFill>
            <a:schemeClr val="bg2">
              <a:lumMod val="50000"/>
              <a:lumOff val="50000"/>
              <a:alpha val="40000"/>
            </a:schemeClr>
          </a:solidFill>
          <a:ln>
            <a:noFill/>
          </a:ln>
          <a:effectLst>
            <a:softEdge rad="381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C472EFA-56B5-4A41-8D4B-E9F37727F34D}"/>
              </a:ext>
            </a:extLst>
          </p:cNvPr>
          <p:cNvSpPr/>
          <p:nvPr/>
        </p:nvSpPr>
        <p:spPr>
          <a:xfrm rot="13500000" flipV="1">
            <a:off x="1512277" y="2840042"/>
            <a:ext cx="214196" cy="933178"/>
          </a:xfrm>
          <a:prstGeom prst="ellipse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3781B6C-21AD-489D-A3CB-522BB2AC543F}"/>
              </a:ext>
            </a:extLst>
          </p:cNvPr>
          <p:cNvSpPr>
            <a:spLocks noChangeAspect="1"/>
          </p:cNvSpPr>
          <p:nvPr/>
        </p:nvSpPr>
        <p:spPr>
          <a:xfrm>
            <a:off x="1780661" y="385236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1AD5B80-530E-44CD-8D4A-2796FB214CBF}"/>
              </a:ext>
            </a:extLst>
          </p:cNvPr>
          <p:cNvGrpSpPr/>
          <p:nvPr/>
        </p:nvGrpSpPr>
        <p:grpSpPr>
          <a:xfrm>
            <a:off x="623181" y="1514007"/>
            <a:ext cx="734257" cy="760506"/>
            <a:chOff x="5243759" y="1363788"/>
            <a:chExt cx="734257" cy="760506"/>
          </a:xfrm>
        </p:grpSpPr>
        <p:sp>
          <p:nvSpPr>
            <p:cNvPr id="52" name="Freeform 5">
              <a:extLst>
                <a:ext uri="{FF2B5EF4-FFF2-40B4-BE49-F238E27FC236}">
                  <a16:creationId xmlns:a16="http://schemas.microsoft.com/office/drawing/2014/main" id="{2F746AA8-9050-4515-9B17-BC850368529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6">
              <a:extLst>
                <a:ext uri="{FF2B5EF4-FFF2-40B4-BE49-F238E27FC236}">
                  <a16:creationId xmlns:a16="http://schemas.microsoft.com/office/drawing/2014/main" id="{23EC1AC3-1698-46D5-80B7-F22F15E1A5E4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Freeform 8">
              <a:extLst>
                <a:ext uri="{FF2B5EF4-FFF2-40B4-BE49-F238E27FC236}">
                  <a16:creationId xmlns:a16="http://schemas.microsoft.com/office/drawing/2014/main" id="{73766156-553C-46EB-93FA-4F37CC0FF5CF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64390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9E0E3-ECF6-4CFE-8698-AEFEBCECC3C0}" type="datetime2">
              <a:rPr lang="en-US" smtClean="0"/>
              <a:t>Monday, December 20,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086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62FC-960E-4740-921F-B36862979F21}" type="datetime2">
              <a:rPr lang="en-US" smtClean="0"/>
              <a:t>Monday, December 20,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540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F98F1FBA-F8BB-42CF-8B3E-D19AAFEE96C1}"/>
              </a:ext>
            </a:extLst>
          </p:cNvPr>
          <p:cNvGrpSpPr/>
          <p:nvPr/>
        </p:nvGrpSpPr>
        <p:grpSpPr>
          <a:xfrm>
            <a:off x="334964" y="5115518"/>
            <a:ext cx="734257" cy="760506"/>
            <a:chOff x="5243759" y="1363788"/>
            <a:chExt cx="734257" cy="760506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60EE09DD-C3DB-4266-BCC3-A765CFFBF37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5F301FE0-96DC-4EFB-BBEE-AED762C337C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3BEAD276-8850-4C0C-9777-8537000D522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E5EE0A0-B07E-479B-9684-4BD09FA43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75409"/>
            <a:ext cx="4500562" cy="984885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1893A9-3462-4F51-83AE-5D2F124B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67324" y="575409"/>
            <a:ext cx="6373813" cy="573331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A9240C-79C0-4A88-A476-725DE1B9C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76195"/>
            <a:ext cx="4500562" cy="4532530"/>
          </a:xfrm>
        </p:spPr>
        <p:txBody>
          <a:bodyPr anchor="t" anchorCtr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C9E2-CB44-4C05-9BB5-496C18A241E0}" type="datetime2">
              <a:rPr lang="en-US" smtClean="0"/>
              <a:t>Monday, December 20,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743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Monday, December 20, 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4737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en-US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DB043B4-68C6-45B9-82AC-A5800EADB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0C56D7-E4DD-4E8A-93B7-1FC83D4D6B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3191" y="243191"/>
            <a:ext cx="8112869" cy="1974715"/>
          </a:xfrm>
        </p:spPr>
        <p:txBody>
          <a:bodyPr wrap="square" anchor="ctr">
            <a:normAutofit fontScale="90000"/>
          </a:bodyPr>
          <a:lstStyle/>
          <a:p>
            <a:pPr algn="ctr"/>
            <a:r>
              <a:rPr lang="ru-RU" sz="4400" dirty="0"/>
              <a:t>Какой он, современный урок?</a:t>
            </a:r>
            <a:br>
              <a:rPr lang="ru-RU" sz="4400" dirty="0"/>
            </a:br>
            <a:r>
              <a:rPr lang="ru-RU" sz="4400" dirty="0"/>
              <a:t>2 занятие 21.12.2021 г. </a:t>
            </a:r>
            <a:br>
              <a:rPr lang="ru-RU" sz="4400" dirty="0"/>
            </a:br>
            <a:r>
              <a:rPr lang="ru-RU" sz="4400" dirty="0"/>
              <a:t>Гимназия 159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1EE0778-71F4-40FC-A531-A8DE94B247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12860" y="720913"/>
            <a:ext cx="6206246" cy="1565087"/>
          </a:xfrm>
        </p:spPr>
        <p:txBody>
          <a:bodyPr anchor="ctr">
            <a:normAutofit/>
          </a:bodyPr>
          <a:lstStyle/>
          <a:p>
            <a:pPr algn="r"/>
            <a:endParaRPr lang="ru-RU" dirty="0">
              <a:solidFill>
                <a:schemeClr val="tx1">
                  <a:alpha val="60000"/>
                </a:schemeClr>
              </a:solidFill>
            </a:endParaRPr>
          </a:p>
          <a:p>
            <a:pPr algn="r"/>
            <a:r>
              <a:rPr lang="ru-RU" dirty="0">
                <a:solidFill>
                  <a:schemeClr val="tx1">
                    <a:alpha val="60000"/>
                  </a:schemeClr>
                </a:solidFill>
              </a:rPr>
              <a:t>Типология уроков</a:t>
            </a:r>
          </a:p>
        </p:txBody>
      </p:sp>
      <p:pic>
        <p:nvPicPr>
          <p:cNvPr id="4" name="Picture 3" descr="Абстрактный темный фон с сетью">
            <a:extLst>
              <a:ext uri="{FF2B5EF4-FFF2-40B4-BE49-F238E27FC236}">
                <a16:creationId xmlns:a16="http://schemas.microsoft.com/office/drawing/2014/main" id="{417731B4-90C5-4326-B282-F0E5919139C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4367" b="6013"/>
          <a:stretch/>
        </p:blipFill>
        <p:spPr>
          <a:xfrm>
            <a:off x="20" y="2083435"/>
            <a:ext cx="12191980" cy="4774564"/>
          </a:xfrm>
          <a:custGeom>
            <a:avLst/>
            <a:gdLst/>
            <a:ahLst/>
            <a:cxnLst/>
            <a:rect l="l" t="t" r="r" b="b"/>
            <a:pathLst>
              <a:path w="12192000" h="4774564">
                <a:moveTo>
                  <a:pt x="0" y="0"/>
                </a:moveTo>
                <a:lnTo>
                  <a:pt x="12192000" y="0"/>
                </a:lnTo>
                <a:lnTo>
                  <a:pt x="12192000" y="4774564"/>
                </a:lnTo>
                <a:lnTo>
                  <a:pt x="0" y="4774564"/>
                </a:lnTo>
                <a:close/>
              </a:path>
            </a:pathLst>
          </a:cu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5337EA23-6703-4C96-9EEB-A408CBDD6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100000">
                <a:schemeClr val="bg2">
                  <a:alpha val="60000"/>
                </a:schemeClr>
              </a:gs>
              <a:gs pos="40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669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0E1566-3A31-479D-B2B8-2F2B726C5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Классификация традиционных уроков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9BAE713-9C6D-42B8-A276-5C671832F6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уроки ознакомления с новым материалом;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уроки закрепления изученного;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уроки обобщения и систематизации;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уроки формирования умений и навыков;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уроки контроля (проверки знаний, умений и навыков);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комбинированные уроки (включающие в себя элементы предыдущих типов).</a:t>
            </a:r>
          </a:p>
          <a:p>
            <a:pPr marL="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330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9C6EBB-A7E9-47F7-BD56-EA1E2C462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ФГОС выделяют следующие типы уроков:</a:t>
            </a:r>
            <a:b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Типология уроков (используемых при реализации ФГОС)</a:t>
            </a:r>
            <a:endParaRPr lang="ru-RU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6B5B38F-36F7-48D2-A584-8D1B06665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Урок «открытия нового знания»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Деятельностная цель: формирование у обучающихся умений реализации новых способов действия.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Содержательная цель: расширение понятийной базы за счет включения в нее новых элементов.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7966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64A76A-D95B-4709-AB36-1F6EDECD5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Урок рефлексии и отработки умений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A1D44B2-5C0C-4680-9E6B-98478E00C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	</a:t>
            </a:r>
          </a:p>
          <a:p>
            <a:pPr marL="0" indent="0">
              <a:buNone/>
            </a:pPr>
            <a:r>
              <a:rPr lang="ru-RU" dirty="0"/>
              <a:t> Деятельностная цель: формирование у обучающихся способностей к рефлексии коррекционно-контрольного типа и реализации коррекционной нормы (фиксирование собственных затруднений в деятельности, выявление их причин, построение и реализация проекта выхода из затруднения и т.д.). </a:t>
            </a:r>
          </a:p>
          <a:p>
            <a:pPr marL="0" indent="0">
              <a:buNone/>
            </a:pPr>
            <a:r>
              <a:rPr lang="ru-RU" dirty="0"/>
              <a:t>КАК НАМ ПОМОГУТ НАШИ ВОПРОСЫ?</a:t>
            </a:r>
          </a:p>
          <a:p>
            <a:pPr marL="0" indent="0">
              <a:buNone/>
            </a:pPr>
            <a:r>
              <a:rPr lang="ru-RU" dirty="0"/>
              <a:t>Содержательная цель: закрепление и при необходимости коррекция изученных способов действий - понятий, алгоритмов и </a:t>
            </a:r>
            <a:r>
              <a:rPr lang="ru-RU" dirty="0" err="1"/>
              <a:t>т.д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0273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5F7761-02F9-41F9-93C4-16F5BE5DB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методологической направленности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39E0B2-F807-42D7-8426-CF298A9E83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537" y="1762813"/>
            <a:ext cx="11091600" cy="43300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Урок построения системы знаний, построение методов, связывающих изученные понятия в единую систему – анализ текста, различные виды разбора, построение алгоритмов решения задач, смысловое чтение: составление плана, пересказ и т.п.</a:t>
            </a:r>
          </a:p>
          <a:p>
            <a:pPr marL="0" indent="0">
              <a:buNone/>
            </a:pPr>
            <a:r>
              <a:rPr lang="ru-RU" dirty="0" err="1"/>
              <a:t>Деятелъностная</a:t>
            </a:r>
            <a:r>
              <a:rPr lang="ru-RU" dirty="0"/>
              <a:t> цель: формирование у обучающихся деятельностных способностей и способностей к структурированию и систематизации изучаемого предметного содержания, формирование способности учащихся к новому способу действия, связанному с построением структуры изученных понятий и алгоритмов. </a:t>
            </a:r>
          </a:p>
          <a:p>
            <a:pPr marL="0" indent="0">
              <a:buNone/>
            </a:pPr>
            <a:r>
              <a:rPr lang="ru-RU" dirty="0"/>
              <a:t>Содержательная цель: построение обобщенных деятельностных норм и выявление теоретических основ развития содержательно-методических линий курсов, выявление теоретических основ построения содержательно-методических линий.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0319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BE620F-F5B3-4242-8256-D68D469C5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Урок развивающего контроля</a:t>
            </a:r>
            <a:b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982EF8-7263-4F57-8DC1-1E7208DE8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ru-RU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Уроки развивающего контроля проводятся в завершение изучения крупных разделов курса, </a:t>
            </a:r>
            <a:r>
              <a:rPr lang="ru-RU" sz="3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предполагают написание контрольной работы</a:t>
            </a:r>
            <a:r>
              <a:rPr lang="ru-RU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и ее рефлексивный </a:t>
            </a:r>
            <a:r>
              <a:rPr lang="ru-RU" sz="3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анализ</a:t>
            </a:r>
            <a:r>
              <a:rPr lang="ru-RU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(2 урока соответственно).</a:t>
            </a:r>
            <a:endParaRPr lang="ru-RU" sz="3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167771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AnalogousFromDarkSeedLeftStep">
      <a:dk1>
        <a:srgbClr val="000000"/>
      </a:dk1>
      <a:lt1>
        <a:srgbClr val="FFFFFF"/>
      </a:lt1>
      <a:dk2>
        <a:srgbClr val="1A1D2F"/>
      </a:dk2>
      <a:lt2>
        <a:srgbClr val="F0F3F2"/>
      </a:lt2>
      <a:accent1>
        <a:srgbClr val="C34D86"/>
      </a:accent1>
      <a:accent2>
        <a:srgbClr val="B13BA5"/>
      </a:accent2>
      <a:accent3>
        <a:srgbClr val="9E4DC3"/>
      </a:accent3>
      <a:accent4>
        <a:srgbClr val="5B3BB1"/>
      </a:accent4>
      <a:accent5>
        <a:srgbClr val="4D5EC3"/>
      </a:accent5>
      <a:accent6>
        <a:srgbClr val="3B7EB1"/>
      </a:accent6>
      <a:hlink>
        <a:srgbClr val="5F5DC9"/>
      </a:hlink>
      <a:folHlink>
        <a:srgbClr val="7F7F7F"/>
      </a:folHlink>
    </a:clrScheme>
    <a:fontScheme name="Float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DFloatVTI" id="{F59BA300-ED19-4B39-9AE3-7882B1DE8B78}" vid="{0FEC63E3-719F-4F50-9F1E-5B8BAF3910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</TotalTime>
  <Words>320</Words>
  <Application>Microsoft Office PowerPoint</Application>
  <PresentationFormat>Широкоэкранный</PresentationFormat>
  <Paragraphs>25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Avenir Next LT Pro</vt:lpstr>
      <vt:lpstr>Times New Roman</vt:lpstr>
      <vt:lpstr>3DFloatVTI</vt:lpstr>
      <vt:lpstr>Какой он, современный урок? 2 занятие 21.12.2021 г.  Гимназия 159</vt:lpstr>
      <vt:lpstr>Классификация традиционных уроков </vt:lpstr>
      <vt:lpstr>По ФГОС выделяют следующие типы уроков: Типология уроков (используемых при реализации ФГОС)</vt:lpstr>
      <vt:lpstr>Урок рефлексии и отработки умений</vt:lpstr>
      <vt:lpstr>Урок методологической направленности </vt:lpstr>
      <vt:lpstr>Урок развивающего контроля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Какой он, современный урок? 2 занятие 21.12.2021 г.  Гимназия 159</dc:title>
  <dc:creator>ПДО1</dc:creator>
  <cp:lastModifiedBy>ПДО1</cp:lastModifiedBy>
  <cp:revision>3</cp:revision>
  <dcterms:created xsi:type="dcterms:W3CDTF">2021-12-20T06:19:03Z</dcterms:created>
  <dcterms:modified xsi:type="dcterms:W3CDTF">2021-12-20T06:36:49Z</dcterms:modified>
</cp:coreProperties>
</file>