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December 20,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807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2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6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2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439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8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4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December 20,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December 20,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73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C56D7-E4DD-4E8A-93B7-1FC83D4D6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191" y="243191"/>
            <a:ext cx="8112869" cy="1974715"/>
          </a:xfrm>
        </p:spPr>
        <p:txBody>
          <a:bodyPr wrap="square" anchor="ctr">
            <a:normAutofit fontScale="90000"/>
          </a:bodyPr>
          <a:lstStyle/>
          <a:p>
            <a:pPr algn="ctr"/>
            <a:r>
              <a:rPr lang="ru-RU" sz="4400" dirty="0"/>
              <a:t>Какой он, современный урок?</a:t>
            </a:r>
            <a:br>
              <a:rPr lang="ru-RU" sz="4400" dirty="0"/>
            </a:br>
            <a:r>
              <a:rPr lang="ru-RU" sz="4400" dirty="0"/>
              <a:t>2 занятие 21.12.2021 г. </a:t>
            </a:r>
            <a:br>
              <a:rPr lang="ru-RU" sz="4400" dirty="0"/>
            </a:br>
            <a:r>
              <a:rPr lang="ru-RU" sz="4400" dirty="0"/>
              <a:t>Гимназия 159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EE0778-71F4-40FC-A531-A8DE94B24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2860" y="720913"/>
            <a:ext cx="6206246" cy="1565087"/>
          </a:xfrm>
        </p:spPr>
        <p:txBody>
          <a:bodyPr anchor="ctr">
            <a:normAutofit/>
          </a:bodyPr>
          <a:lstStyle/>
          <a:p>
            <a:pPr algn="r"/>
            <a:endParaRPr lang="ru-RU" dirty="0">
              <a:solidFill>
                <a:schemeClr val="tx1">
                  <a:alpha val="60000"/>
                </a:schemeClr>
              </a:solidFill>
            </a:endParaRPr>
          </a:p>
          <a:p>
            <a:pPr algn="r"/>
            <a:r>
              <a:rPr lang="ru-RU" dirty="0">
                <a:solidFill>
                  <a:schemeClr val="tx1">
                    <a:alpha val="60000"/>
                  </a:schemeClr>
                </a:solidFill>
              </a:rPr>
              <a:t>Типология уроков</a:t>
            </a:r>
          </a:p>
        </p:txBody>
      </p:sp>
      <p:pic>
        <p:nvPicPr>
          <p:cNvPr id="4" name="Picture 3" descr="Абстрактный темный фон с сетью">
            <a:extLst>
              <a:ext uri="{FF2B5EF4-FFF2-40B4-BE49-F238E27FC236}">
                <a16:creationId xmlns:a16="http://schemas.microsoft.com/office/drawing/2014/main" id="{417731B4-90C5-4326-B282-F0E5919139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367" b="6013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6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E1566-3A31-479D-B2B8-2F2B726C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традиционных уроков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BAE713-9C6D-42B8-A276-5C671832F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уроки ознакомления с новым материалом;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уроки закрепления изученного;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уроки обобщения и систематизации;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уроки формирования умений и навыков;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уроки контроля (проверки знаний, умений и навыков);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комбинированные уроки (включающие в себя элементы предыдущих типов).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3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C6EBB-A7E9-47F7-BD56-EA1E2C46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ФГОС выделяют следующие типы уроков: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Типология уроков (используемых при реализации ФГОС)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B5B38F-36F7-48D2-A584-8D1B06665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 «открытия нового знания»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 цель: формирование у обучающихся умений реализации новых способов действия.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цель: расширение понятийной базы за счет включения в нее новых элементов.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96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4A76A-D95B-4709-AB36-1F6EDECD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Урок рефлексии и отработки умений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D44B2-5C0C-4680-9E6B-98478E00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 Деятельностная цель: формирование у обучающихся способностей к рефлексии коррекционно-контрольного типа и реализации коррекционной нормы (фиксирование собственных затруднений в деятельности, выявление их причин, построение и реализация проекта выхода из затруднения и т.д.). </a:t>
            </a:r>
          </a:p>
          <a:p>
            <a:pPr marL="0" indent="0">
              <a:buNone/>
            </a:pPr>
            <a:r>
              <a:rPr lang="ru-RU" dirty="0"/>
              <a:t>КАК НАМ ПОМОГУТ НАШИ ВОПРОСЫ?</a:t>
            </a:r>
          </a:p>
          <a:p>
            <a:pPr marL="0" indent="0">
              <a:buNone/>
            </a:pPr>
            <a:r>
              <a:rPr lang="ru-RU" dirty="0"/>
              <a:t>Содержательная цель: закрепление и при необходимости коррекция изученных способов действий - понятий, алгоритмов и </a:t>
            </a:r>
            <a:r>
              <a:rPr lang="ru-RU" dirty="0" err="1"/>
              <a:t>т.д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27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F7761-02F9-41F9-93C4-16F5BE5D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методологической направленности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39E0B2-F807-42D7-8426-CF298A9E8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7" y="1762813"/>
            <a:ext cx="11091600" cy="4330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Урок построения системы знаний, построение методов, связывающих изученные понятия в единую систему – анализ текста, различные виды разбора, построение алгоритмов решения задач, смысловое чтение: составление плана, пересказ и т.п.</a:t>
            </a:r>
          </a:p>
          <a:p>
            <a:pPr marL="0" indent="0">
              <a:buNone/>
            </a:pPr>
            <a:r>
              <a:rPr lang="ru-RU" dirty="0" err="1"/>
              <a:t>Деятелъностная</a:t>
            </a:r>
            <a:r>
              <a:rPr lang="ru-RU" dirty="0"/>
              <a:t> цель: формирование у обучающихся деятельностных способностей и способностей к структурированию и систематизации изучаемого предметного содержания, формирование способности учащихся к новому способу действия, связанному с построением структуры изученных понятий и алгоритмов. </a:t>
            </a:r>
          </a:p>
          <a:p>
            <a:pPr marL="0" indent="0">
              <a:buNone/>
            </a:pPr>
            <a:r>
              <a:rPr lang="ru-RU" dirty="0"/>
              <a:t>Содержательная цель: построение обобщенных деятельностных норм и выявление теоретических основ развития содержательно-методических линий курсов, выявление теоретических основ построения содержательно-методических линий.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1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E620F-F5B3-4242-8256-D68D469C5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развивающего контроля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82EF8-7263-4F57-8DC1-1E7208DE8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Уроки развивающего контроля проводятся в завершение изучения крупных разделов курса, 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предполагают написание контрольной работы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ее рефлексивный </a:t>
            </a:r>
            <a:r>
              <a:rPr lang="ru-RU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(2 урока соответственно).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6777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1A1D2F"/>
      </a:dk2>
      <a:lt2>
        <a:srgbClr val="F0F3F2"/>
      </a:lt2>
      <a:accent1>
        <a:srgbClr val="C34D86"/>
      </a:accent1>
      <a:accent2>
        <a:srgbClr val="B13BA5"/>
      </a:accent2>
      <a:accent3>
        <a:srgbClr val="9E4DC3"/>
      </a:accent3>
      <a:accent4>
        <a:srgbClr val="5B3BB1"/>
      </a:accent4>
      <a:accent5>
        <a:srgbClr val="4D5EC3"/>
      </a:accent5>
      <a:accent6>
        <a:srgbClr val="3B7EB1"/>
      </a:accent6>
      <a:hlink>
        <a:srgbClr val="5F5DC9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320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Times New Roman</vt:lpstr>
      <vt:lpstr>3DFloatVTI</vt:lpstr>
      <vt:lpstr>Какой он, современный урок? 2 занятие 21.12.2021 г.  Гимназия 159</vt:lpstr>
      <vt:lpstr>Классификация традиционных уроков </vt:lpstr>
      <vt:lpstr>По ФГОС выделяют следующие типы уроков: Типология уроков (используемых при реализации ФГОС)</vt:lpstr>
      <vt:lpstr>Урок рефлексии и отработки умений</vt:lpstr>
      <vt:lpstr>Урок методологической направленности </vt:lpstr>
      <vt:lpstr>Урок развивающего контроля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он, современный урок? 2 занятие 21.12.2021 г.  Гимназия 159</dc:title>
  <dc:creator>ПДО1</dc:creator>
  <cp:lastModifiedBy>ПДО1</cp:lastModifiedBy>
  <cp:revision>3</cp:revision>
  <dcterms:created xsi:type="dcterms:W3CDTF">2021-12-20T06:19:03Z</dcterms:created>
  <dcterms:modified xsi:type="dcterms:W3CDTF">2021-12-20T06:36:49Z</dcterms:modified>
</cp:coreProperties>
</file>