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30"/>
  </p:notesMasterIdLst>
  <p:sldIdLst>
    <p:sldId id="316" r:id="rId2"/>
    <p:sldId id="343" r:id="rId3"/>
    <p:sldId id="345" r:id="rId4"/>
    <p:sldId id="360" r:id="rId5"/>
    <p:sldId id="361" r:id="rId6"/>
    <p:sldId id="362" r:id="rId7"/>
    <p:sldId id="363" r:id="rId8"/>
    <p:sldId id="364" r:id="rId9"/>
    <p:sldId id="366" r:id="rId10"/>
    <p:sldId id="367" r:id="rId11"/>
    <p:sldId id="348" r:id="rId12"/>
    <p:sldId id="369" r:id="rId13"/>
    <p:sldId id="349" r:id="rId14"/>
    <p:sldId id="379" r:id="rId15"/>
    <p:sldId id="353" r:id="rId16"/>
    <p:sldId id="350" r:id="rId17"/>
    <p:sldId id="355" r:id="rId18"/>
    <p:sldId id="358" r:id="rId19"/>
    <p:sldId id="371" r:id="rId20"/>
    <p:sldId id="372" r:id="rId21"/>
    <p:sldId id="373" r:id="rId22"/>
    <p:sldId id="375" r:id="rId23"/>
    <p:sldId id="376" r:id="rId24"/>
    <p:sldId id="377" r:id="rId25"/>
    <p:sldId id="378" r:id="rId26"/>
    <p:sldId id="352" r:id="rId27"/>
    <p:sldId id="356" r:id="rId28"/>
    <p:sldId id="368" r:id="rId29"/>
  </p:sldIdLst>
  <p:sldSz cx="9144000" cy="6858000" type="screen4x3"/>
  <p:notesSz cx="6858000" cy="97091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FFCCCC"/>
    <a:srgbClr val="FF99FF"/>
    <a:srgbClr val="006600"/>
    <a:srgbClr val="FF0066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44" autoAdjust="0"/>
  </p:normalViewPr>
  <p:slideViewPr>
    <p:cSldViewPr>
      <p:cViewPr varScale="1">
        <p:scale>
          <a:sx n="80" d="100"/>
          <a:sy n="80" d="100"/>
        </p:scale>
        <p:origin x="170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9-е классы </a:t>
            </a:r>
            <a:r>
              <a:rPr lang="en-US"/>
              <a:t>I</a:t>
            </a:r>
            <a:r>
              <a:rPr lang="ru-RU"/>
              <a:t> четверть, сравнение 2022/23 и 2023/24 уч.г.</a:t>
            </a:r>
          </a:p>
        </c:rich>
      </c:tx>
      <c:layout>
        <c:manualLayout>
          <c:xMode val="edge"/>
          <c:yMode val="edge"/>
          <c:x val="0.1464027777777777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'reportProgressSchool (13)'!$R$50</c:f>
              <c:strCache>
                <c:ptCount val="1"/>
                <c:pt idx="0">
                  <c:v>I четверть 2022/23 уч.г.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E5B-45D1-8EFD-2A8A5834C62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E5B-45D1-8EFD-2A8A5834C62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E5B-45D1-8EFD-2A8A5834C629}"/>
              </c:ext>
            </c:extLst>
          </c:dPt>
          <c:dLbls>
            <c:dLbl>
              <c:idx val="4"/>
              <c:layout>
                <c:manualLayout>
                  <c:x val="-2.6337447194196054E-3"/>
                  <c:y val="-9.9132582100901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5B-45D1-8EFD-2A8A5834C6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'reportProgressSchool (13)'!$S$48:$Y$49</c:f>
              <c:strCache>
                <c:ptCount val="7"/>
                <c:pt idx="0">
                  <c:v>Отл</c:v>
                </c:pt>
                <c:pt idx="1">
                  <c:v>Хор</c:v>
                </c:pt>
                <c:pt idx="2">
                  <c:v>Успев</c:v>
                </c:pt>
                <c:pt idx="3">
                  <c:v>Неусп</c:v>
                </c:pt>
                <c:pt idx="4">
                  <c:v>Успеваемость</c:v>
                </c:pt>
                <c:pt idx="5">
                  <c:v>Качество</c:v>
                </c:pt>
                <c:pt idx="6">
                  <c:v>Ср. балл</c:v>
                </c:pt>
              </c:strCache>
            </c:strRef>
          </c:cat>
          <c:val>
            <c:numRef>
              <c:f>'reportProgressSchool (13)'!$S$50:$Y$50</c:f>
              <c:numCache>
                <c:formatCode>General</c:formatCode>
                <c:ptCount val="7"/>
                <c:pt idx="0">
                  <c:v>3</c:v>
                </c:pt>
                <c:pt idx="1">
                  <c:v>19</c:v>
                </c:pt>
                <c:pt idx="2">
                  <c:v>65</c:v>
                </c:pt>
                <c:pt idx="3">
                  <c:v>12</c:v>
                </c:pt>
                <c:pt idx="4" formatCode="0.00">
                  <c:v>90</c:v>
                </c:pt>
                <c:pt idx="5" formatCode="0">
                  <c:v>22</c:v>
                </c:pt>
                <c:pt idx="6">
                  <c:v>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5B-45D1-8EFD-2A8A5834C629}"/>
            </c:ext>
          </c:extLst>
        </c:ser>
        <c:ser>
          <c:idx val="1"/>
          <c:order val="1"/>
          <c:tx>
            <c:strRef>
              <c:f>'reportProgressSchool (13)'!$R$51</c:f>
              <c:strCache>
                <c:ptCount val="1"/>
                <c:pt idx="0">
                  <c:v>I четверть 2023/24 уч.г.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6E5B-45D1-8EFD-2A8A5834C62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6E5B-45D1-8EFD-2A8A5834C62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C-6E5B-45D1-8EFD-2A8A5834C629}"/>
              </c:ext>
            </c:extLst>
          </c:dPt>
          <c:dLbls>
            <c:dLbl>
              <c:idx val="0"/>
              <c:layout>
                <c:manualLayout>
                  <c:x val="1.1474417470026473E-2"/>
                  <c:y val="-1.4789321211746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E5B-45D1-8EFD-2A8A5834C629}"/>
                </c:ext>
              </c:extLst>
            </c:dLbl>
            <c:dLbl>
              <c:idx val="3"/>
              <c:layout>
                <c:manualLayout>
                  <c:x val="1.1851851237388225E-2"/>
                  <c:y val="-9.9132582100901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E5B-45D1-8EFD-2A8A5834C629}"/>
                </c:ext>
              </c:extLst>
            </c:dLbl>
            <c:dLbl>
              <c:idx val="4"/>
              <c:layout>
                <c:manualLayout>
                  <c:x val="3.160493663303527E-2"/>
                  <c:y val="-3.3705077914306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E5B-45D1-8EFD-2A8A5834C629}"/>
                </c:ext>
              </c:extLst>
            </c:dLbl>
            <c:dLbl>
              <c:idx val="5"/>
              <c:layout>
                <c:manualLayout>
                  <c:x val="2.6337447194196055E-2"/>
                  <c:y val="-2.1809168062198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E5B-45D1-8EFD-2A8A5834C629}"/>
                </c:ext>
              </c:extLst>
            </c:dLbl>
            <c:dLbl>
              <c:idx val="6"/>
              <c:layout>
                <c:manualLayout>
                  <c:x val="2.1069957755356843E-2"/>
                  <c:y val="-9.9132582100901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E5B-45D1-8EFD-2A8A5834C6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'reportProgressSchool (13)'!$S$48:$Y$49</c:f>
              <c:strCache>
                <c:ptCount val="7"/>
                <c:pt idx="0">
                  <c:v>Отл</c:v>
                </c:pt>
                <c:pt idx="1">
                  <c:v>Хор</c:v>
                </c:pt>
                <c:pt idx="2">
                  <c:v>Успев</c:v>
                </c:pt>
                <c:pt idx="3">
                  <c:v>Неусп</c:v>
                </c:pt>
                <c:pt idx="4">
                  <c:v>Успеваемость</c:v>
                </c:pt>
                <c:pt idx="5">
                  <c:v>Качество</c:v>
                </c:pt>
                <c:pt idx="6">
                  <c:v>Ср. балл</c:v>
                </c:pt>
              </c:strCache>
            </c:strRef>
          </c:cat>
          <c:val>
            <c:numRef>
              <c:f>'reportProgressSchool (13)'!$S$51:$Y$51</c:f>
              <c:numCache>
                <c:formatCode>General</c:formatCode>
                <c:ptCount val="7"/>
                <c:pt idx="0">
                  <c:v>0</c:v>
                </c:pt>
                <c:pt idx="1">
                  <c:v>21</c:v>
                </c:pt>
                <c:pt idx="2">
                  <c:v>75</c:v>
                </c:pt>
                <c:pt idx="3">
                  <c:v>8</c:v>
                </c:pt>
                <c:pt idx="4" formatCode="0.00">
                  <c:v>92</c:v>
                </c:pt>
                <c:pt idx="5" formatCode="0">
                  <c:v>20</c:v>
                </c:pt>
                <c:pt idx="6">
                  <c:v>3.81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E5B-45D1-8EFD-2A8A5834C6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6011760"/>
        <c:axId val="426012176"/>
        <c:axId val="0"/>
      </c:bar3DChart>
      <c:catAx>
        <c:axId val="42601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012176"/>
        <c:crosses val="autoZero"/>
        <c:auto val="1"/>
        <c:lblAlgn val="ctr"/>
        <c:lblOffset val="100"/>
        <c:noMultiLvlLbl val="0"/>
      </c:catAx>
      <c:valAx>
        <c:axId val="426012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01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Параллель 9-ые классы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'reportProgressSchool (13)'!$T$59</c:f>
              <c:strCache>
                <c:ptCount val="1"/>
                <c:pt idx="0">
                  <c:v>Хор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'reportProgressSchool (13)'!$R$60:$R$63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9Г</c:v>
                </c:pt>
              </c:strCache>
            </c:strRef>
          </c:cat>
          <c:val>
            <c:numRef>
              <c:f>'reportProgressSchool (13)'!$T$60:$T$63</c:f>
              <c:numCache>
                <c:formatCode>0</c:formatCode>
                <c:ptCount val="4"/>
                <c:pt idx="0">
                  <c:v>10.34</c:v>
                </c:pt>
                <c:pt idx="1">
                  <c:v>40</c:v>
                </c:pt>
                <c:pt idx="2">
                  <c:v>14.29</c:v>
                </c:pt>
                <c:pt idx="3">
                  <c:v>19.23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B9-461E-AB48-DA7D2603E255}"/>
            </c:ext>
          </c:extLst>
        </c:ser>
        <c:ser>
          <c:idx val="1"/>
          <c:order val="1"/>
          <c:tx>
            <c:strRef>
              <c:f>'reportProgressSchool (13)'!$U$59</c:f>
              <c:strCache>
                <c:ptCount val="1"/>
                <c:pt idx="0">
                  <c:v>Успев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'reportProgressSchool (13)'!$R$60:$R$63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9Г</c:v>
                </c:pt>
              </c:strCache>
            </c:strRef>
          </c:cat>
          <c:val>
            <c:numRef>
              <c:f>'reportProgressSchool (13)'!$U$60:$U$63</c:f>
              <c:numCache>
                <c:formatCode>0</c:formatCode>
                <c:ptCount val="4"/>
                <c:pt idx="0">
                  <c:v>82.75</c:v>
                </c:pt>
                <c:pt idx="1">
                  <c:v>60</c:v>
                </c:pt>
                <c:pt idx="2">
                  <c:v>71.429999999999893</c:v>
                </c:pt>
                <c:pt idx="3">
                  <c:v>73.08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B9-461E-AB48-DA7D2603E255}"/>
            </c:ext>
          </c:extLst>
        </c:ser>
        <c:ser>
          <c:idx val="2"/>
          <c:order val="2"/>
          <c:tx>
            <c:strRef>
              <c:f>'reportProgressSchool (13)'!$V$59</c:f>
              <c:strCache>
                <c:ptCount val="1"/>
                <c:pt idx="0">
                  <c:v>Неусп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'reportProgressSchool (13)'!$R$60:$R$63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9Г</c:v>
                </c:pt>
              </c:strCache>
            </c:strRef>
          </c:cat>
          <c:val>
            <c:numRef>
              <c:f>'reportProgressSchool (13)'!$V$60:$V$63</c:f>
              <c:numCache>
                <c:formatCode>0</c:formatCode>
                <c:ptCount val="4"/>
                <c:pt idx="0">
                  <c:v>6.9</c:v>
                </c:pt>
                <c:pt idx="1">
                  <c:v>0</c:v>
                </c:pt>
                <c:pt idx="2">
                  <c:v>14.29</c:v>
                </c:pt>
                <c:pt idx="3">
                  <c:v>7.69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B9-461E-AB48-DA7D2603E2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2196544"/>
        <c:axId val="432196960"/>
      </c:barChart>
      <c:catAx>
        <c:axId val="43219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2196960"/>
        <c:crosses val="autoZero"/>
        <c:auto val="1"/>
        <c:lblAlgn val="ctr"/>
        <c:lblOffset val="100"/>
        <c:noMultiLvlLbl val="0"/>
      </c:catAx>
      <c:valAx>
        <c:axId val="43219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219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6858000" cy="97091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8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28663"/>
            <a:ext cx="4852987" cy="3640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13275"/>
            <a:ext cx="5484813" cy="4367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223375"/>
            <a:ext cx="2970212" cy="48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03AAE29E-4FE2-475E-A32B-0BEEBD730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E611CD25-A659-4BB7-89C2-7A48150F49C2}" type="slidenum">
              <a:rPr lang="ru-RU" altLang="ru-RU">
                <a:solidFill>
                  <a:srgbClr val="000000"/>
                </a:solidFill>
              </a:rPr>
              <a:pPr/>
              <a:t>22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4875" y="857250"/>
            <a:ext cx="3087688" cy="2314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8538" y="3300413"/>
            <a:ext cx="7981950" cy="27003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34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77D0B99D-8866-43A3-943D-3848F8904842}" type="slidenum">
              <a:rPr lang="ru-RU" altLang="ru-RU">
                <a:solidFill>
                  <a:srgbClr val="000000"/>
                </a:solidFill>
              </a:rPr>
              <a:pPr/>
              <a:t>23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4875" y="857250"/>
            <a:ext cx="3087688" cy="2314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8538" y="3300413"/>
            <a:ext cx="7981950" cy="27003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9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AD42B5A8-7F40-4151-8054-847A24EE35C2}" type="slidenum">
              <a:rPr lang="ru-RU" altLang="ru-RU">
                <a:solidFill>
                  <a:srgbClr val="000000"/>
                </a:solidFill>
              </a:rPr>
              <a:pPr/>
              <a:t>24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4875" y="857250"/>
            <a:ext cx="3087688" cy="2314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8538" y="3300413"/>
            <a:ext cx="7981950" cy="27003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829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B044DB28-9033-4E86-BAFA-95639B1280A6}" type="slidenum">
              <a:rPr lang="ru-RU" altLang="ru-RU">
                <a:solidFill>
                  <a:srgbClr val="000000"/>
                </a:solidFill>
              </a:rPr>
              <a:pPr/>
              <a:t>25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4875" y="857250"/>
            <a:ext cx="3087688" cy="2314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8538" y="3300413"/>
            <a:ext cx="7981950" cy="27003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50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A907-2632-4C63-A3C2-A4BC0341E3A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37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43AC-4984-4DC3-A258-E622DC22DC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25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43AC-4984-4DC3-A258-E622DC22DC9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501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43AC-4984-4DC3-A258-E622DC22DC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602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43AC-4984-4DC3-A258-E622DC22DC9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321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43AC-4984-4DC3-A258-E622DC22DC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576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94EAA-8597-40C4-AFB1-1CB1524406B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7763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9D9E-170D-4D86-8170-2479A28DDF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3326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80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0E0A-4BDB-43B4-99CF-DB09D4B9D69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586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9DB5-5EF6-4D4F-9096-90109566C3E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531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9D27D-FEDA-4BB7-9505-0F727CE6BCA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055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0FA7-70F8-476A-B875-0101826C2F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211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9AB5-5821-4F36-9568-2C60C9EC419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22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68AE-E1FA-444C-B4EC-C94692C0C64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6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667F-4115-4ACA-B37C-F1A5F31D837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62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4030-7ABD-403F-AE6D-9801E4EF7F8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19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A643AC-4984-4DC3-A258-E622DC22DC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05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Прямоугольник 1"/>
          <p:cNvSpPr>
            <a:spLocks noChangeArrowheads="1"/>
          </p:cNvSpPr>
          <p:nvPr/>
        </p:nvSpPr>
        <p:spPr bwMode="auto">
          <a:xfrm>
            <a:off x="827584" y="1916832"/>
            <a:ext cx="72009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4800" dirty="0">
                <a:solidFill>
                  <a:schemeClr val="tx1"/>
                </a:solidFill>
                <a:latin typeface="+mn-lt"/>
              </a:rPr>
              <a:t>ОГЭ как составная часть оценки качества</a:t>
            </a:r>
            <a:r>
              <a:rPr lang="ru-RU" altLang="ru-RU" sz="4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altLang="ru-RU" sz="4800" b="1" dirty="0">
                <a:solidFill>
                  <a:schemeClr val="tx1"/>
                </a:solidFill>
                <a:latin typeface="+mn-lt"/>
              </a:rPr>
            </a:br>
            <a:r>
              <a:rPr lang="ru-RU" altLang="ru-RU" sz="2800" b="1" dirty="0" smtClean="0">
                <a:solidFill>
                  <a:schemeClr val="tx1"/>
                </a:solidFill>
                <a:latin typeface="+mn-lt"/>
              </a:rPr>
              <a:t>2023-2024 </a:t>
            </a:r>
            <a:r>
              <a:rPr lang="ru-RU" altLang="ru-RU" sz="2800" b="1" dirty="0" err="1" smtClean="0">
                <a:solidFill>
                  <a:schemeClr val="tx1"/>
                </a:solidFill>
                <a:latin typeface="+mn-lt"/>
              </a:rPr>
              <a:t>уч.г</a:t>
            </a:r>
            <a:r>
              <a:rPr lang="ru-RU" altLang="ru-RU" sz="2800" b="1" dirty="0" smtClean="0">
                <a:solidFill>
                  <a:schemeClr val="tx1"/>
                </a:solidFill>
                <a:latin typeface="+mn-lt"/>
              </a:rPr>
              <a:t>.</a:t>
            </a:r>
            <a:endParaRPr lang="ru-RU" altLang="ru-RU" sz="2800" b="1" dirty="0">
              <a:solidFill>
                <a:schemeClr val="tx1"/>
              </a:solidFill>
              <a:latin typeface="+mn-lt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sz="360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декабря 2023 года</a:t>
            </a:r>
            <a:endParaRPr lang="ru-RU" altLang="ru-RU" sz="4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2400" b="1" dirty="0" smtClean="0">
              <a:solidFill>
                <a:schemeClr val="tx1"/>
              </a:solidFill>
              <a:latin typeface="+mn-lt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2400" b="1" dirty="0">
              <a:solidFill>
                <a:schemeClr val="tx1"/>
              </a:solidFill>
              <a:latin typeface="+mn-lt"/>
            </a:endParaRPr>
          </a:p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+mn-lt"/>
              </a:rPr>
              <a:t>Заместитель директора </a:t>
            </a:r>
          </a:p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+mn-lt"/>
              </a:rPr>
              <a:t>И.В. </a:t>
            </a:r>
            <a:r>
              <a:rPr lang="ru-RU" altLang="ru-RU" sz="2400" b="1" dirty="0" err="1" smtClean="0">
                <a:solidFill>
                  <a:schemeClr val="tx1"/>
                </a:solidFill>
                <a:latin typeface="+mn-lt"/>
              </a:rPr>
              <a:t>Самотойлова</a:t>
            </a:r>
            <a:endParaRPr lang="ru-RU" altLang="ru-RU" sz="2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3" name="Picture 4" descr="C:\Users\Пользователь\Downloads\ger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60350"/>
            <a:ext cx="28908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Во время проведения итогового собеседования участникам итогового собеседования запрещается иметь при себе средства связи, фото-, аудио- </a:t>
            </a:r>
            <a:r>
              <a:rPr lang="ru-RU" sz="2800" i="1" dirty="0" smtClean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и </a:t>
            </a:r>
            <a:r>
              <a:rPr lang="ru-RU" sz="2800" i="1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видеоаппаратуру, справочные материалы, письменные заметки и иные средства хранения и передачи информации. Участники, допустившие нарушение указанных требований, удаляются с итогового </a:t>
            </a:r>
            <a:r>
              <a:rPr lang="ru-RU" sz="2800" i="1" dirty="0" smtClean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собеседования</a:t>
            </a:r>
            <a:r>
              <a:rPr lang="ru-RU" i="1" dirty="0" smtClean="0">
                <a:solidFill>
                  <a:schemeClr val="tx1"/>
                </a:solidFill>
              </a:rPr>
              <a:t>!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085184"/>
            <a:ext cx="2005236" cy="156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257372" y="260648"/>
            <a:ext cx="849694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+mn-lt"/>
              </a:rPr>
              <a:t>Согласно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Проекту приказа Министерства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просвещения Российской Федерации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 и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Федеральной службы по надзору в сфере образования и науки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ГИА-9 в 2024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году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будет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проходить в следующие сроки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: </a:t>
            </a:r>
            <a:endParaRPr lang="ru-RU" sz="2800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1597" y="3068960"/>
            <a:ext cx="82084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досрочный период — с 23 апреля по 21 мая</a:t>
            </a:r>
          </a:p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основной период 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— с 24 мая по 2 июня дополнительный период — с 3 по 24 сентября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57" y="0"/>
            <a:ext cx="7473571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Основной период ОГЭ — с 24 мая по 14 июня: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56" y="1243106"/>
            <a:ext cx="9093243" cy="561489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24 мая </a:t>
            </a:r>
            <a:r>
              <a:rPr lang="ru-RU" sz="2400" dirty="0">
                <a:solidFill>
                  <a:schemeClr val="tx1"/>
                </a:solidFill>
              </a:rPr>
              <a:t>(пятница) — иностранные языки (английский, испанский, немецкий, французский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25 </a:t>
            </a:r>
            <a:r>
              <a:rPr lang="ru-RU" sz="2400" dirty="0">
                <a:solidFill>
                  <a:srgbClr val="FF0000"/>
                </a:solidFill>
              </a:rPr>
              <a:t>мая </a:t>
            </a:r>
            <a:r>
              <a:rPr lang="ru-RU" sz="2400" dirty="0">
                <a:solidFill>
                  <a:schemeClr val="tx1"/>
                </a:solidFill>
              </a:rPr>
              <a:t>(суббота) — иностранные языки (английский, испанский, немецкий, французский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27 </a:t>
            </a:r>
            <a:r>
              <a:rPr lang="ru-RU" sz="2400" dirty="0">
                <a:solidFill>
                  <a:srgbClr val="FF0000"/>
                </a:solidFill>
              </a:rPr>
              <a:t>мая </a:t>
            </a:r>
            <a:r>
              <a:rPr lang="ru-RU" sz="2400" dirty="0">
                <a:solidFill>
                  <a:schemeClr val="tx1"/>
                </a:solidFill>
              </a:rPr>
              <a:t>(понедельник) — биология, обществознание, </a:t>
            </a:r>
            <a:r>
              <a:rPr lang="ru-RU" sz="2400" dirty="0" smtClean="0">
                <a:solidFill>
                  <a:schemeClr val="tx1"/>
                </a:solidFill>
              </a:rPr>
              <a:t>химия;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30 </a:t>
            </a:r>
            <a:r>
              <a:rPr lang="ru-RU" sz="2400" dirty="0">
                <a:solidFill>
                  <a:srgbClr val="FF0000"/>
                </a:solidFill>
              </a:rPr>
              <a:t>мая </a:t>
            </a:r>
            <a:r>
              <a:rPr lang="ru-RU" sz="2400" dirty="0">
                <a:solidFill>
                  <a:schemeClr val="tx1"/>
                </a:solidFill>
              </a:rPr>
              <a:t>(четверг) — география, история, физика, химия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400" u="sng" dirty="0" smtClean="0">
                <a:solidFill>
                  <a:srgbClr val="FF0000"/>
                </a:solidFill>
              </a:rPr>
              <a:t>3 </a:t>
            </a:r>
            <a:r>
              <a:rPr lang="ru-RU" sz="2400" u="sng" dirty="0">
                <a:solidFill>
                  <a:srgbClr val="FF0000"/>
                </a:solidFill>
              </a:rPr>
              <a:t>июня </a:t>
            </a:r>
            <a:r>
              <a:rPr lang="ru-RU" sz="2400" u="sng" dirty="0">
                <a:solidFill>
                  <a:schemeClr val="tx1"/>
                </a:solidFill>
              </a:rPr>
              <a:t>(понедельник) — русский язык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400" u="sng" dirty="0" smtClean="0">
                <a:solidFill>
                  <a:srgbClr val="FF0000"/>
                </a:solidFill>
              </a:rPr>
              <a:t>6 </a:t>
            </a:r>
            <a:r>
              <a:rPr lang="ru-RU" sz="2400" u="sng" dirty="0">
                <a:solidFill>
                  <a:srgbClr val="FF0000"/>
                </a:solidFill>
              </a:rPr>
              <a:t>июня</a:t>
            </a:r>
            <a:r>
              <a:rPr lang="ru-RU" sz="2400" u="sng" dirty="0">
                <a:solidFill>
                  <a:schemeClr val="tx1"/>
                </a:solidFill>
              </a:rPr>
              <a:t> (четверг) — математика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11 </a:t>
            </a:r>
            <a:r>
              <a:rPr lang="ru-RU" sz="2400" dirty="0">
                <a:solidFill>
                  <a:srgbClr val="FF0000"/>
                </a:solidFill>
              </a:rPr>
              <a:t>июня </a:t>
            </a:r>
            <a:r>
              <a:rPr lang="ru-RU" sz="2400" dirty="0">
                <a:solidFill>
                  <a:schemeClr val="tx1"/>
                </a:solidFill>
              </a:rPr>
              <a:t>(вторник) — география, информатика, обществознание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14 </a:t>
            </a:r>
            <a:r>
              <a:rPr lang="ru-RU" sz="2400" dirty="0">
                <a:solidFill>
                  <a:srgbClr val="FF0000"/>
                </a:solidFill>
              </a:rPr>
              <a:t>июня </a:t>
            </a:r>
            <a:r>
              <a:rPr lang="ru-RU" sz="2400" dirty="0">
                <a:solidFill>
                  <a:schemeClr val="tx1"/>
                </a:solidFill>
              </a:rPr>
              <a:t>(пятница) — биология, информатика, литература, физика</a:t>
            </a:r>
          </a:p>
        </p:txBody>
      </p:sp>
    </p:spTree>
    <p:extLst>
      <p:ext uri="{BB962C8B-B14F-4D97-AF65-F5344CB8AC3E}">
        <p14:creationId xmlns:p14="http://schemas.microsoft.com/office/powerpoint/2010/main" val="406022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Прямоугольник 2"/>
          <p:cNvSpPr>
            <a:spLocks noChangeArrowheads="1"/>
          </p:cNvSpPr>
          <p:nvPr/>
        </p:nvSpPr>
        <p:spPr bwMode="auto">
          <a:xfrm>
            <a:off x="683568" y="476672"/>
            <a:ext cx="741682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+mn-lt"/>
              </a:rPr>
              <a:t>Обращаем ваше внимание, что результаты ГИА признаются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удовлетворительными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в случае, если участник ГИА по сдаваемым учебным предметам набрал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минимальное количество первичных баллов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, определенные Министерством образования Омской области, и получил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отметку не ниже удовлетворительной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29915"/>
              </p:ext>
            </p:extLst>
          </p:nvPr>
        </p:nvGraphicFramePr>
        <p:xfrm>
          <a:off x="22084" y="0"/>
          <a:ext cx="9121915" cy="6858002"/>
        </p:xfrm>
        <a:graphic>
          <a:graphicData uri="http://schemas.openxmlformats.org/drawingml/2006/table">
            <a:tbl>
              <a:tblPr/>
              <a:tblGrid>
                <a:gridCol w="2070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1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451">
                <a:tc gridSpan="2"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Основной период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451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Дата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ОГЭ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24 мая (пятница)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Иностранные языки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25 мая (суббота)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Иностранные языки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48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27 мая (понедельник)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Обществознание, биология, химия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451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30 мая (четверг)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География, история, физика, химия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48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3 июня (понедельник)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6 июня (четверг)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11 июня (вторник)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География, информатика, обществознание 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14 июня (пятница)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Биология, информатика, литература, физика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948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24 июня (понедельник)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Резерв: русский язык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948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25 июня (вторник)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Резерв: по всем учебным предметам (за исключением русского языка и математики)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948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26 июня (среда)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Резерв: по всем учебным предметам (за исключением русского языка и математики)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27 июня (четверг)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Резерв: математика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948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1 июля (понедельник)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Резерв: по всем учебным предметам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2677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2 июля (вторник)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spcAft>
                          <a:spcPts val="13"/>
                        </a:spcAft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>
                        <a:spcBef>
                          <a:spcPts val="713"/>
                        </a:spcBef>
                        <a:spcAft>
                          <a:spcPts val="13"/>
                        </a:spcAft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>
                        <a:spcBef>
                          <a:spcPts val="613"/>
                        </a:spcBef>
                        <a:spcAft>
                          <a:spcPts val="13"/>
                        </a:spcAft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>
                        <a:spcBef>
                          <a:spcPts val="513"/>
                        </a:spcBef>
                        <a:spcAft>
                          <a:spcPts val="13"/>
                        </a:spcAft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icrosoft YaHei" pitchFamily="34" charset="-122"/>
                          <a:cs typeface="Arial" panose="020B0604020202020204" pitchFamily="34" charset="0"/>
                        </a:rPr>
                        <a:t>Резерв: по всем учебным предметам</a:t>
                      </a:r>
                    </a:p>
                  </a:txBody>
                  <a:tcPr marL="65136" marR="651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68952" cy="6669360"/>
          </a:xfrm>
        </p:spPr>
        <p:txBody>
          <a:bodyPr>
            <a:noAutofit/>
          </a:bodyPr>
          <a:lstStyle/>
          <a:p>
            <a:r>
              <a:rPr lang="ru-RU" sz="3200" dirty="0"/>
              <a:t>Участникам ГИА, 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прошедшим ГИА </a:t>
            </a:r>
            <a:r>
              <a:rPr lang="ru-RU" sz="3200" dirty="0"/>
              <a:t>или получившим на ГИА 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неудовлетворительные результаты более чем по двум</a:t>
            </a:r>
            <a:r>
              <a:rPr lang="ru-RU" sz="3200" dirty="0"/>
              <a:t> учебным предметам, либо получившим повторно 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неудовлетворительный результат по одному или двум учебным предметам </a:t>
            </a:r>
            <a:r>
              <a:rPr lang="ru-RU" sz="3200" dirty="0"/>
              <a:t>на ГИА в резервные сроки, предоставляется право пройти ГИА по соответствующим учебным предметам в дополнительный период, </a:t>
            </a:r>
            <a:r>
              <a:rPr lang="ru-RU" sz="3200" u="sng" dirty="0">
                <a:solidFill>
                  <a:srgbClr val="FF0000"/>
                </a:solidFill>
              </a:rPr>
              <a:t>но не ранее 1 сентября </a:t>
            </a:r>
            <a:r>
              <a:rPr lang="ru-RU" sz="3200" dirty="0"/>
              <a:t>текущего года в сроки и формах, устанавливаемых </a:t>
            </a:r>
            <a:r>
              <a:rPr lang="ru-RU" sz="3200" dirty="0" smtClean="0"/>
              <a:t>Порядком</a:t>
            </a:r>
            <a:endParaRPr lang="ru-RU" sz="3200" dirty="0" smtClean="0">
              <a:effectLst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6058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Напоминаем, что участники, допустившие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нарушение Порядка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, удаляются с экзамена с последующим аннулированием результата экзамена.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Повторное прохождение ГИА удаленным участником возможно не ранее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сентября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текущего года.</a:t>
            </a:r>
            <a:endParaRPr lang="ru-RU" sz="3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704856" cy="5616624"/>
          </a:xfrm>
        </p:spPr>
        <p:txBody>
          <a:bodyPr>
            <a:noAutofit/>
          </a:bodyPr>
          <a:lstStyle/>
          <a:p>
            <a:r>
              <a:rPr lang="ru-RU" sz="2800" dirty="0"/>
              <a:t>В свою очередь, если участник ГИА в день экзамена в ППЭ заметит нарушение процедуры проведения экзамена, он вправе подать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апелляцию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нарушении установленного Порядка </a:t>
            </a:r>
            <a:r>
              <a:rPr lang="ru-RU" sz="2800" dirty="0"/>
              <a:t>ГИА члену государственной экзаменационной </a:t>
            </a:r>
            <a:r>
              <a:rPr lang="ru-RU" sz="2800" dirty="0" smtClean="0"/>
              <a:t>комиссии, </a:t>
            </a:r>
            <a:r>
              <a:rPr lang="ru-RU" sz="2800" dirty="0"/>
              <a:t>не покидая ППЭ. </a:t>
            </a:r>
            <a:endParaRPr lang="ru-RU" sz="2800" dirty="0" smtClean="0"/>
          </a:p>
          <a:p>
            <a:r>
              <a:rPr lang="ru-RU" sz="2800" u="sng" dirty="0" smtClean="0">
                <a:solidFill>
                  <a:srgbClr val="FF0000"/>
                </a:solidFill>
              </a:rPr>
              <a:t>После </a:t>
            </a:r>
            <a:r>
              <a:rPr lang="ru-RU" sz="2800" u="sng" dirty="0">
                <a:solidFill>
                  <a:srgbClr val="FF0000"/>
                </a:solidFill>
              </a:rPr>
              <a:t>выхода участника из ППЭ апелляция не принимается.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Апелляция членом ГЭК передается в конфликтную комиссию и рассматривается в течение 2-х дней </a:t>
            </a:r>
            <a:r>
              <a:rPr lang="ru-RU" sz="2800" dirty="0" smtClean="0"/>
              <a:t>со </a:t>
            </a:r>
            <a:r>
              <a:rPr lang="ru-RU" sz="2800" dirty="0"/>
              <a:t>дня ее поступления.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0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258050" cy="10826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ИНДИВИДУАЛЬНЫЙ ПРОЕКТ</a:t>
            </a:r>
          </a:p>
        </p:txBody>
      </p:sp>
      <p:sp>
        <p:nvSpPr>
          <p:cNvPr id="5123" name="Содержимое 2"/>
          <p:cNvSpPr>
            <a:spLocks noGrp="1" noChangeArrowheads="1"/>
          </p:cNvSpPr>
          <p:nvPr>
            <p:ph idx="1"/>
          </p:nvPr>
        </p:nvSpPr>
        <p:spPr>
          <a:xfrm>
            <a:off x="381000" y="1357313"/>
            <a:ext cx="7391400" cy="48577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dirty="0" smtClean="0"/>
              <a:t> </a:t>
            </a:r>
            <a:r>
              <a:rPr lang="ru-RU" sz="3600" u="sng" dirty="0" smtClean="0"/>
              <a:t>В </a:t>
            </a:r>
            <a:r>
              <a:rPr lang="ru-RU" sz="3600" b="1" u="sng" dirty="0" smtClean="0"/>
              <a:t>2023</a:t>
            </a:r>
            <a:r>
              <a:rPr lang="ru-RU" sz="3600" u="sng" dirty="0" smtClean="0"/>
              <a:t>-</a:t>
            </a:r>
            <a:r>
              <a:rPr lang="ru-RU" sz="3600" b="1" u="sng" dirty="0" smtClean="0"/>
              <a:t>2024</a:t>
            </a:r>
            <a:r>
              <a:rPr lang="ru-RU" sz="3600" u="sng" dirty="0" smtClean="0"/>
              <a:t> учебном году</a:t>
            </a:r>
            <a:r>
              <a:rPr lang="ru-RU" sz="3600" dirty="0" smtClean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/>
              <a:t>и</a:t>
            </a:r>
            <a:r>
              <a:rPr lang="ru-RU" sz="3600" b="1" dirty="0" smtClean="0"/>
              <a:t>ндивидуальный проект обучающиеся будут защищать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/>
              <a:t>в </a:t>
            </a:r>
            <a:r>
              <a:rPr lang="ru-RU" sz="3600" b="1" dirty="0" smtClean="0"/>
              <a:t>феврале-апреле </a:t>
            </a:r>
            <a:r>
              <a:rPr lang="ru-RU" sz="3600" b="1" dirty="0" smtClean="0"/>
              <a:t>2024 года 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731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82496535"/>
              </p:ext>
            </p:extLst>
          </p:nvPr>
        </p:nvGraphicFramePr>
        <p:xfrm>
          <a:off x="0" y="332656"/>
          <a:ext cx="91440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1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Прямоугольник 1"/>
          <p:cNvSpPr>
            <a:spLocks noChangeArrowheads="1"/>
          </p:cNvSpPr>
          <p:nvPr/>
        </p:nvSpPr>
        <p:spPr bwMode="auto">
          <a:xfrm>
            <a:off x="0" y="240804"/>
            <a:ext cx="9144000" cy="661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+mn-lt"/>
              </a:rPr>
              <a:t>Заявление подается в срок </a:t>
            </a:r>
            <a:r>
              <a:rPr lang="ru-RU" sz="3200" dirty="0">
                <a:solidFill>
                  <a:srgbClr val="FF0000"/>
                </a:solidFill>
                <a:latin typeface="+mn-lt"/>
              </a:rPr>
              <a:t>до 1 марта </a:t>
            </a:r>
            <a:r>
              <a:rPr lang="ru-RU" sz="3200" dirty="0" smtClean="0">
                <a:solidFill>
                  <a:srgbClr val="FF0000"/>
                </a:solidFill>
                <a:latin typeface="+mn-lt"/>
              </a:rPr>
              <a:t>2024г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. включительно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организацию, осуществляющую образовательную деятельность, в которой обучающийся осваивал образовательную программу основного общего образования.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</a:rPr>
              <a:t>Заявления подаются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лично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обучающимся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</a:rPr>
              <a:t>на основании документа, удостоверяющего личность или родителями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+mn-lt"/>
              </a:rPr>
              <a:t>(законными представителями)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на основании документов, удостоверяющих их личность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и доверенности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+mn-lt"/>
              </a:rPr>
              <a:t>(пункт 13 Порядка).</a:t>
            </a:r>
            <a:endParaRPr lang="ru-RU" sz="3600" i="1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96183"/>
              </p:ext>
            </p:extLst>
          </p:nvPr>
        </p:nvGraphicFramePr>
        <p:xfrm>
          <a:off x="0" y="1700808"/>
          <a:ext cx="9054500" cy="48514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1968">
                  <a:extLst>
                    <a:ext uri="{9D8B030D-6E8A-4147-A177-3AD203B41FA5}">
                      <a16:colId xmlns:a16="http://schemas.microsoft.com/office/drawing/2014/main" val="2172128436"/>
                    </a:ext>
                  </a:extLst>
                </a:gridCol>
                <a:gridCol w="481748">
                  <a:extLst>
                    <a:ext uri="{9D8B030D-6E8A-4147-A177-3AD203B41FA5}">
                      <a16:colId xmlns:a16="http://schemas.microsoft.com/office/drawing/2014/main" val="839792134"/>
                    </a:ext>
                  </a:extLst>
                </a:gridCol>
                <a:gridCol w="421532">
                  <a:extLst>
                    <a:ext uri="{9D8B030D-6E8A-4147-A177-3AD203B41FA5}">
                      <a16:colId xmlns:a16="http://schemas.microsoft.com/office/drawing/2014/main" val="2675005354"/>
                    </a:ext>
                  </a:extLst>
                </a:gridCol>
                <a:gridCol w="361312">
                  <a:extLst>
                    <a:ext uri="{9D8B030D-6E8A-4147-A177-3AD203B41FA5}">
                      <a16:colId xmlns:a16="http://schemas.microsoft.com/office/drawing/2014/main" val="3026619302"/>
                    </a:ext>
                  </a:extLst>
                </a:gridCol>
                <a:gridCol w="602187">
                  <a:extLst>
                    <a:ext uri="{9D8B030D-6E8A-4147-A177-3AD203B41FA5}">
                      <a16:colId xmlns:a16="http://schemas.microsoft.com/office/drawing/2014/main" val="2465981201"/>
                    </a:ext>
                  </a:extLst>
                </a:gridCol>
                <a:gridCol w="579077">
                  <a:extLst>
                    <a:ext uri="{9D8B030D-6E8A-4147-A177-3AD203B41FA5}">
                      <a16:colId xmlns:a16="http://schemas.microsoft.com/office/drawing/2014/main" val="3945865798"/>
                    </a:ext>
                  </a:extLst>
                </a:gridCol>
                <a:gridCol w="565076">
                  <a:extLst>
                    <a:ext uri="{9D8B030D-6E8A-4147-A177-3AD203B41FA5}">
                      <a16:colId xmlns:a16="http://schemas.microsoft.com/office/drawing/2014/main" val="2532351501"/>
                    </a:ext>
                  </a:extLst>
                </a:gridCol>
                <a:gridCol w="541968">
                  <a:extLst>
                    <a:ext uri="{9D8B030D-6E8A-4147-A177-3AD203B41FA5}">
                      <a16:colId xmlns:a16="http://schemas.microsoft.com/office/drawing/2014/main" val="853117758"/>
                    </a:ext>
                  </a:extLst>
                </a:gridCol>
                <a:gridCol w="541968">
                  <a:extLst>
                    <a:ext uri="{9D8B030D-6E8A-4147-A177-3AD203B41FA5}">
                      <a16:colId xmlns:a16="http://schemas.microsoft.com/office/drawing/2014/main" val="167665268"/>
                    </a:ext>
                  </a:extLst>
                </a:gridCol>
                <a:gridCol w="541968">
                  <a:extLst>
                    <a:ext uri="{9D8B030D-6E8A-4147-A177-3AD203B41FA5}">
                      <a16:colId xmlns:a16="http://schemas.microsoft.com/office/drawing/2014/main" val="2088357365"/>
                    </a:ext>
                  </a:extLst>
                </a:gridCol>
                <a:gridCol w="602187">
                  <a:extLst>
                    <a:ext uri="{9D8B030D-6E8A-4147-A177-3AD203B41FA5}">
                      <a16:colId xmlns:a16="http://schemas.microsoft.com/office/drawing/2014/main" val="1236227370"/>
                    </a:ext>
                  </a:extLst>
                </a:gridCol>
                <a:gridCol w="1385028">
                  <a:extLst>
                    <a:ext uri="{9D8B030D-6E8A-4147-A177-3AD203B41FA5}">
                      <a16:colId xmlns:a16="http://schemas.microsoft.com/office/drawing/2014/main" val="1651455976"/>
                    </a:ext>
                  </a:extLst>
                </a:gridCol>
                <a:gridCol w="597774">
                  <a:extLst>
                    <a:ext uri="{9D8B030D-6E8A-4147-A177-3AD203B41FA5}">
                      <a16:colId xmlns:a16="http://schemas.microsoft.com/office/drawing/2014/main" val="1952231835"/>
                    </a:ext>
                  </a:extLst>
                </a:gridCol>
                <a:gridCol w="635575">
                  <a:extLst>
                    <a:ext uri="{9D8B030D-6E8A-4147-A177-3AD203B41FA5}">
                      <a16:colId xmlns:a16="http://schemas.microsoft.com/office/drawing/2014/main" val="2772389919"/>
                    </a:ext>
                  </a:extLst>
                </a:gridCol>
                <a:gridCol w="655132">
                  <a:extLst>
                    <a:ext uri="{9D8B030D-6E8A-4147-A177-3AD203B41FA5}">
                      <a16:colId xmlns:a16="http://schemas.microsoft.com/office/drawing/2014/main" val="3850217840"/>
                    </a:ext>
                  </a:extLst>
                </a:gridCol>
              </a:tblGrid>
              <a:tr h="4467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Класс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Ученики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Ср. балл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Общий % кач. зн.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Успев-</a:t>
                      </a:r>
                      <a:r>
                        <a:rPr lang="ru-RU" sz="1400" b="1" u="none" strike="noStrike" dirty="0" err="1">
                          <a:effectLst/>
                        </a:rPr>
                        <a:t>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017890"/>
                  </a:ext>
                </a:extLst>
              </a:tr>
              <a:tr h="446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Отличники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Хорошисты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Успевающие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Неуспевающие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674895"/>
                  </a:ext>
                </a:extLst>
              </a:tr>
              <a:tr h="61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ФИО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ФИО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50" marR="6572" marT="657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051552"/>
                  </a:ext>
                </a:extLst>
              </a:tr>
              <a:tr h="6403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>
                          <a:effectLst/>
                        </a:rPr>
                        <a:t>9а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10,34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82,75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6,9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Агафонова К., Безгузиков М.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10,34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93,1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extLst>
                  <a:ext uri="{0D108BD9-81ED-4DB2-BD59-A6C34878D82A}">
                    <a16:rowId xmlns:a16="http://schemas.microsoft.com/office/drawing/2014/main" val="3295801199"/>
                  </a:ext>
                </a:extLst>
              </a:tr>
              <a:tr h="4467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>
                          <a:effectLst/>
                        </a:rPr>
                        <a:t>9б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4,19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extLst>
                  <a:ext uri="{0D108BD9-81ED-4DB2-BD59-A6C34878D82A}">
                    <a16:rowId xmlns:a16="http://schemas.microsoft.com/office/drawing/2014/main" val="1217491019"/>
                  </a:ext>
                </a:extLst>
              </a:tr>
              <a:tr h="9730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>
                          <a:effectLst/>
                        </a:rPr>
                        <a:t>9в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14,29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71,43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14,29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Назарова А., </a:t>
                      </a:r>
                      <a:r>
                        <a:rPr lang="ru-RU" sz="1400" u="none" strike="noStrike" dirty="0" err="1">
                          <a:effectLst/>
                        </a:rPr>
                        <a:t>Нерченко</a:t>
                      </a:r>
                      <a:r>
                        <a:rPr lang="ru-RU" sz="1400" u="none" strike="noStrike" dirty="0">
                          <a:effectLst/>
                        </a:rPr>
                        <a:t> А., Осокина Д., </a:t>
                      </a:r>
                      <a:r>
                        <a:rPr lang="ru-RU" sz="1400" u="none" strike="noStrike" dirty="0" err="1">
                          <a:effectLst/>
                        </a:rPr>
                        <a:t>Шагова</a:t>
                      </a:r>
                      <a:r>
                        <a:rPr lang="ru-RU" sz="1400" u="none" strike="noStrike" dirty="0">
                          <a:effectLst/>
                        </a:rPr>
                        <a:t> У.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3,52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14,29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85,7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extLst>
                  <a:ext uri="{0D108BD9-81ED-4DB2-BD59-A6C34878D82A}">
                    <a16:rowId xmlns:a16="http://schemas.microsoft.com/office/drawing/2014/main" val="3322382251"/>
                  </a:ext>
                </a:extLst>
              </a:tr>
              <a:tr h="6403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u="none" strike="noStrike" dirty="0">
                          <a:effectLst/>
                        </a:rPr>
                        <a:t>9г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19,23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73,08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7,69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Писаренко Р., Рагимханов В.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3,65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19,23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92,6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/>
                </a:tc>
                <a:extLst>
                  <a:ext uri="{0D108BD9-81ED-4DB2-BD59-A6C34878D82A}">
                    <a16:rowId xmlns:a16="http://schemas.microsoft.com/office/drawing/2014/main" val="4035546653"/>
                  </a:ext>
                </a:extLst>
              </a:tr>
              <a:tr h="6237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9 Параллель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104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36,77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57,45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5,78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3,81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20,19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92,9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72" marR="6572" marT="6572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969421"/>
                  </a:ext>
                </a:extLst>
              </a:tr>
            </a:tbl>
          </a:graphicData>
        </a:graphic>
      </p:graphicFrame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0" y="116632"/>
            <a:ext cx="88569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ИТОГИ </a:t>
            </a:r>
            <a:r>
              <a:rPr lang="ru-RU" alt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УСПЕВАЕМОСТИ 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2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за </a:t>
            </a:r>
            <a:r>
              <a:rPr lang="en-US" altLang="ru-RU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I</a:t>
            </a:r>
            <a:r>
              <a:rPr lang="ru-RU" altLang="ru-RU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ru-RU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 </a:t>
            </a:r>
            <a:r>
              <a:rPr lang="ru-RU" altLang="ru-RU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четверть</a:t>
            </a:r>
            <a:br>
              <a:rPr lang="ru-RU" altLang="ru-RU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</a:br>
            <a:r>
              <a:rPr lang="ru-RU" alt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9-ые </a:t>
            </a:r>
            <a:r>
              <a:rPr lang="ru-RU" alt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+mn-lt"/>
              </a:rPr>
              <a:t>классы</a:t>
            </a:r>
            <a:endParaRPr lang="ru-RU" altLang="ru-RU" sz="21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8467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828702"/>
              </p:ext>
            </p:extLst>
          </p:nvPr>
        </p:nvGraphicFramePr>
        <p:xfrm>
          <a:off x="0" y="0"/>
          <a:ext cx="900049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1675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" y="857585"/>
            <a:ext cx="9126143" cy="57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413880" y="94699"/>
            <a:ext cx="7830527" cy="1086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7491" tIns="35096" rIns="67491" bIns="350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Численность обучающихся, не допущенных к ГИА-9, </a:t>
            </a:r>
          </a:p>
          <a:p>
            <a:pPr algn="ctr">
              <a:buClrTx/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от общего числа выпускников</a:t>
            </a: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206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0564"/>
            <a:ext cx="4102361" cy="326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360" y="1987342"/>
            <a:ext cx="4286064" cy="322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032133" y="5316387"/>
            <a:ext cx="6932355" cy="994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7491" tIns="35096" rIns="67491" bIns="350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всего выпускников, человек</a:t>
            </a:r>
          </a:p>
          <a:p>
            <a:pPr eaLnBrk="1" hangingPunct="1">
              <a:buClrTx/>
              <a:buFontTx/>
              <a:buNone/>
            </a:pP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- из них не допущенные к экзаменам, человек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2724987" y="5480024"/>
            <a:ext cx="161904" cy="134523"/>
          </a:xfrm>
          <a:prstGeom prst="rect">
            <a:avLst/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717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987" y="5986451"/>
            <a:ext cx="183332" cy="13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7" name="Прямоугольник 1"/>
          <p:cNvSpPr>
            <a:spLocks noChangeArrowheads="1"/>
          </p:cNvSpPr>
          <p:nvPr/>
        </p:nvSpPr>
        <p:spPr bwMode="auto">
          <a:xfrm>
            <a:off x="2539273" y="2402815"/>
            <a:ext cx="1096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(0,9 %)</a:t>
            </a:r>
          </a:p>
        </p:txBody>
      </p:sp>
      <p:sp>
        <p:nvSpPr>
          <p:cNvPr id="7178" name="Прямоугольник 2"/>
          <p:cNvSpPr>
            <a:spLocks noChangeArrowheads="1"/>
          </p:cNvSpPr>
          <p:nvPr/>
        </p:nvSpPr>
        <p:spPr bwMode="auto">
          <a:xfrm>
            <a:off x="6444208" y="2562640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(1,2 %)</a:t>
            </a:r>
          </a:p>
        </p:txBody>
      </p:sp>
    </p:spTree>
    <p:extLst>
      <p:ext uri="{BB962C8B-B14F-4D97-AF65-F5344CB8AC3E}">
        <p14:creationId xmlns:p14="http://schemas.microsoft.com/office/powerpoint/2010/main" val="13264542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" y="857585"/>
            <a:ext cx="9126143" cy="57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-180528" y="73715"/>
            <a:ext cx="8376228" cy="11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7491" tIns="35096" rIns="67491" bIns="350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обучающихся, не прошедших ГИА-9,</a:t>
            </a:r>
          </a:p>
          <a:p>
            <a:pPr algn="ctr">
              <a:buClrTx/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допущенных выпускников</a:t>
            </a:r>
          </a:p>
          <a:p>
            <a:pPr algn="ctr">
              <a:buClrTx/>
              <a:buFontTx/>
              <a:buNone/>
            </a:pP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18" y="1685898"/>
            <a:ext cx="3746423" cy="3501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491" y="1817878"/>
            <a:ext cx="3386886" cy="350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8" name="Rectangle 5"/>
          <p:cNvSpPr>
            <a:spLocks noChangeArrowheads="1"/>
          </p:cNvSpPr>
          <p:nvPr/>
        </p:nvSpPr>
        <p:spPr bwMode="auto">
          <a:xfrm flipH="1">
            <a:off x="3020222" y="6210475"/>
            <a:ext cx="161904" cy="119047"/>
          </a:xfrm>
          <a:prstGeom prst="rect">
            <a:avLst/>
          </a:prstGeom>
          <a:solidFill>
            <a:srgbClr val="FF0000"/>
          </a:solidFill>
          <a:ln w="25560" cap="sq">
            <a:solidFill>
              <a:srgbClr val="C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2979746" y="5565694"/>
            <a:ext cx="161904" cy="133333"/>
          </a:xfrm>
          <a:prstGeom prst="rect">
            <a:avLst/>
          </a:prstGeom>
          <a:solidFill>
            <a:srgbClr val="4F81B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0" y="857585"/>
            <a:ext cx="9144000" cy="34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263078" y="5470471"/>
            <a:ext cx="4571405" cy="1301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1" tIns="35096" rIns="67491" bIns="35096">
            <a:spAutoFit/>
          </a:bodyPr>
          <a:lstStyle>
            <a:lvl1pPr marL="284163" indent="-284163"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1pPr>
            <a:lvl2pPr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2pPr>
            <a:lvl3pPr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3pPr>
            <a:lvl4pPr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4pPr>
            <a:lvl5pPr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31838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9pPr>
          </a:lstStyle>
          <a:p>
            <a:pPr>
              <a:buClr>
                <a:srgbClr val="002060"/>
              </a:buClr>
              <a:buFont typeface="Times New Roman" pitchFamily="16" charset="0"/>
              <a:buChar char="-"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допущено выпускников, человек</a:t>
            </a:r>
          </a:p>
          <a:p>
            <a:pPr>
              <a:buClr>
                <a:srgbClr val="002060"/>
              </a:buClr>
              <a:buFont typeface="Times New Roman" pitchFamily="16" charset="0"/>
              <a:buNone/>
              <a:defRPr/>
            </a:pPr>
            <a:endParaRPr lang="ru-RU" altLang="ru-RU" sz="2000" b="1" dirty="0" smtClean="0">
              <a:solidFill>
                <a:srgbClr val="002060"/>
              </a:solidFill>
              <a:latin typeface="Times New Roman" pitchFamily="16" charset="0"/>
              <a:cs typeface="Times New Roman" pitchFamily="16" charset="0"/>
            </a:endParaRPr>
          </a:p>
          <a:p>
            <a:pPr marL="214291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 - из них, не прошедшие ГИА-9, человек</a:t>
            </a:r>
          </a:p>
        </p:txBody>
      </p: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1991656" y="2315912"/>
            <a:ext cx="6428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200">
                <a:solidFill>
                  <a:schemeClr val="tx1"/>
                </a:solidFill>
                <a:cs typeface="Times New Roman" panose="02020603050405020304" pitchFamily="18" charset="0"/>
              </a:rPr>
              <a:t>(7,6%)</a:t>
            </a: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6114254" y="2273055"/>
            <a:ext cx="8107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200">
                <a:solidFill>
                  <a:schemeClr val="tx1"/>
                </a:solidFill>
                <a:cs typeface="Times New Roman" panose="02020603050405020304" pitchFamily="18" charset="0"/>
              </a:rPr>
              <a:t>(11,3%)</a:t>
            </a:r>
          </a:p>
        </p:txBody>
      </p:sp>
    </p:spTree>
    <p:extLst>
      <p:ext uri="{BB962C8B-B14F-4D97-AF65-F5344CB8AC3E}">
        <p14:creationId xmlns:p14="http://schemas.microsoft.com/office/powerpoint/2010/main" val="11430423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93" y="1448519"/>
            <a:ext cx="2354750" cy="3340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" y="857585"/>
            <a:ext cx="9126143" cy="57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1798801" y="1030204"/>
            <a:ext cx="5015450" cy="21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1960705" y="1192108"/>
            <a:ext cx="5015450" cy="21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58737" y="262350"/>
            <a:ext cx="7318203" cy="378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1" tIns="35096" rIns="67491" bIns="350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ru-RU" altLang="ru-RU" sz="2000" b="1" dirty="0">
                <a:solidFill>
                  <a:srgbClr val="1B45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усвоенные из заданий базового уровня  умения:</a:t>
            </a:r>
          </a:p>
        </p:txBody>
      </p:sp>
      <p:pic>
        <p:nvPicPr>
          <p:cNvPr id="215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80" y="1733127"/>
            <a:ext cx="342855" cy="338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945" y="2844021"/>
            <a:ext cx="342855" cy="33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80" y="5840973"/>
            <a:ext cx="342855" cy="33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945" y="4508543"/>
            <a:ext cx="342855" cy="33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5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157" y="6174304"/>
            <a:ext cx="1835999" cy="683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2006214" y="1637915"/>
            <a:ext cx="6264696" cy="4872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7491" tIns="35096" rIns="67491" bIns="350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и исследовать простейшие математические модели;</a:t>
            </a:r>
          </a:p>
          <a:p>
            <a:pPr algn="just">
              <a:buClrTx/>
              <a:buFontTx/>
              <a:buNone/>
            </a:pPr>
            <a:endParaRPr lang="ru-RU" alt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практические расчеты по формулам; составлять несложные формулы, выражающие зависимости между величинами;</a:t>
            </a:r>
          </a:p>
          <a:p>
            <a:pPr algn="just">
              <a:buClrTx/>
              <a:buFontTx/>
              <a:buNone/>
            </a:pPr>
            <a:endParaRPr lang="ru-RU" alt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преобразования алгебраических выражений, решать уравнения, неравенства и их системы;</a:t>
            </a:r>
          </a:p>
          <a:p>
            <a:pPr algn="just">
              <a:buClrTx/>
              <a:buFontTx/>
              <a:buNone/>
            </a:pPr>
            <a:endParaRPr lang="ru-RU" alt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действия с геометрическими фигурами, координатами и векторами.</a:t>
            </a:r>
          </a:p>
        </p:txBody>
      </p:sp>
    </p:spTree>
    <p:extLst>
      <p:ext uri="{BB962C8B-B14F-4D97-AF65-F5344CB8AC3E}">
        <p14:creationId xmlns:p14="http://schemas.microsoft.com/office/powerpoint/2010/main" val="27628017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" y="857585"/>
            <a:ext cx="9126143" cy="57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798801" y="1030204"/>
            <a:ext cx="5015450" cy="21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1960705" y="1192108"/>
            <a:ext cx="5015450" cy="21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420232" y="855205"/>
            <a:ext cx="6145206" cy="532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1" tIns="35096" rIns="67491" bIns="350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ru-RU" altLang="ru-RU" sz="1500" b="1">
                <a:solidFill>
                  <a:srgbClr val="1B45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усвоенные элементы содержания/освоенные умения, навыки, виды познавательной деятельности:  </a:t>
            </a:r>
          </a:p>
        </p:txBody>
      </p:sp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909" y="5650864"/>
            <a:ext cx="3241649" cy="120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8999" y="2144484"/>
            <a:ext cx="5254735" cy="2656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1" tIns="35096" rIns="67491" bIns="35096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9pPr>
          </a:lstStyle>
          <a:p>
            <a:pPr algn="just">
              <a:buClr>
                <a:srgbClr val="002060"/>
              </a:buClr>
              <a:buFont typeface="Wingdings" charset="2"/>
              <a:buChar char=""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соблюдение пунктуационных норм;</a:t>
            </a:r>
          </a:p>
          <a:p>
            <a:pPr indent="-341675" algn="just">
              <a:defRPr/>
            </a:pPr>
            <a:endParaRPr lang="ru-RU" altLang="ru-RU" sz="2800" b="1" dirty="0">
              <a:solidFill>
                <a:srgbClr val="00206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>
                <a:srgbClr val="002060"/>
              </a:buClr>
              <a:buFont typeface="Wingdings" charset="2"/>
              <a:buChar char=""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соблюдение орфографических норм.</a:t>
            </a:r>
          </a:p>
          <a:p>
            <a:pPr indent="-341675" algn="just">
              <a:defRPr/>
            </a:pPr>
            <a:endParaRPr lang="ru-RU" altLang="ru-RU" sz="2800" b="1" dirty="0">
              <a:solidFill>
                <a:srgbClr val="00206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pic>
        <p:nvPicPr>
          <p:cNvPr id="2356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56" y="1763534"/>
            <a:ext cx="1620230" cy="162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8383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8013" cy="5616624"/>
          </a:xfrm>
        </p:spPr>
        <p:txBody>
          <a:bodyPr>
            <a:normAutofit fontScale="92500" lnSpcReduction="20000"/>
          </a:bodyPr>
          <a:lstStyle/>
          <a:p>
            <a:r>
              <a:rPr lang="ru-RU" sz="4200" dirty="0" smtClean="0">
                <a:solidFill>
                  <a:schemeClr val="tx1"/>
                </a:solidFill>
              </a:rPr>
              <a:t>Все экзаменационные варианты </a:t>
            </a:r>
            <a:r>
              <a:rPr lang="ru-RU" sz="4200" dirty="0" smtClean="0">
                <a:solidFill>
                  <a:schemeClr val="tx1"/>
                </a:solidFill>
              </a:rPr>
              <a:t>2024 </a:t>
            </a:r>
            <a:r>
              <a:rPr lang="ru-RU" sz="4200" dirty="0" smtClean="0">
                <a:solidFill>
                  <a:schemeClr val="tx1"/>
                </a:solidFill>
              </a:rPr>
              <a:t>года формируются из открытого банка ОГЭ, размещенного на сайте Федерального государственного бюджетного научного учреждения «Федеральный институт педагогических измерений» </a:t>
            </a:r>
            <a:endParaRPr lang="ru-RU" sz="4200" dirty="0" smtClean="0">
              <a:solidFill>
                <a:schemeClr val="tx1"/>
              </a:solidFill>
            </a:endParaRPr>
          </a:p>
          <a:p>
            <a:r>
              <a:rPr lang="en-US" sz="5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fipi.ru</a:t>
            </a:r>
            <a:endParaRPr lang="ru-RU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02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4680519" cy="76470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Полезные ссылки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944" y="764704"/>
            <a:ext cx="9020055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Подробно с информацией по ГИА-2024 рекомендуем ознакомиться </a:t>
            </a:r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dirty="0">
                <a:solidFill>
                  <a:schemeClr val="tx1"/>
                </a:solidFill>
              </a:rPr>
              <a:t>официальных сайтах:</a:t>
            </a:r>
          </a:p>
          <a:p>
            <a:r>
              <a:rPr lang="ru-RU" sz="2400" dirty="0">
                <a:solidFill>
                  <a:schemeClr val="tx1"/>
                </a:solidFill>
              </a:rPr>
              <a:t>- Федеральной службы по надзору в сфере образования </a:t>
            </a:r>
            <a:r>
              <a:rPr lang="ru-RU" sz="2400" dirty="0" smtClean="0">
                <a:solidFill>
                  <a:schemeClr val="tx1"/>
                </a:solidFill>
              </a:rPr>
              <a:t>и </a:t>
            </a:r>
            <a:r>
              <a:rPr lang="ru-RU" sz="2400" dirty="0">
                <a:solidFill>
                  <a:schemeClr val="tx1"/>
                </a:solidFill>
              </a:rPr>
              <a:t>науки – </a:t>
            </a:r>
            <a:r>
              <a:rPr lang="ru-RU" sz="2400" dirty="0">
                <a:solidFill>
                  <a:srgbClr val="0000FF"/>
                </a:solidFill>
              </a:rPr>
              <a:t>http://obrnadzor.gov.ru</a:t>
            </a:r>
            <a:r>
              <a:rPr lang="ru-RU" sz="2400" dirty="0" smtClean="0">
                <a:solidFill>
                  <a:srgbClr val="0000FF"/>
                </a:solidFill>
              </a:rPr>
              <a:t>/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- Федерального государственного бюджетного научного учреждения «Федеральный институт педагогических измерений» – </a:t>
            </a:r>
            <a:r>
              <a:rPr lang="ru-RU" sz="2400" dirty="0">
                <a:solidFill>
                  <a:srgbClr val="0000FF"/>
                </a:solidFill>
              </a:rPr>
              <a:t>https://fipi.ru</a:t>
            </a:r>
            <a:r>
              <a:rPr lang="ru-RU" sz="2400" dirty="0" smtClean="0">
                <a:solidFill>
                  <a:srgbClr val="0000FF"/>
                </a:solidFill>
              </a:rPr>
              <a:t>/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- Министерства образования Омской области – </a:t>
            </a:r>
            <a:r>
              <a:rPr lang="ru-RU" sz="2400" dirty="0">
                <a:solidFill>
                  <a:srgbClr val="0000FF"/>
                </a:solidFill>
              </a:rPr>
              <a:t>http://mobr.omskportal.ru</a:t>
            </a:r>
            <a:r>
              <a:rPr lang="ru-RU" sz="2400" dirty="0" smtClean="0">
                <a:solidFill>
                  <a:srgbClr val="0000FF"/>
                </a:solidFill>
              </a:rPr>
              <a:t>/</a:t>
            </a:r>
            <a:endParaRPr lang="ru-RU" sz="2400" dirty="0">
              <a:solidFill>
                <a:srgbClr val="0000FF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- Казенного учреждения Омской области «Региональный информационно-аналитический центр системы образования» – </a:t>
            </a:r>
            <a:r>
              <a:rPr lang="ru-RU" sz="2400" dirty="0">
                <a:solidFill>
                  <a:srgbClr val="0000FF"/>
                </a:solidFill>
              </a:rPr>
              <a:t>http://obr55.ru/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rgbClr val="0000FF"/>
                </a:solidFill>
              </a:rPr>
              <a:t>https://ege55.ru</a:t>
            </a:r>
            <a:r>
              <a:rPr lang="ru-RU" sz="2400" dirty="0" smtClean="0">
                <a:solidFill>
                  <a:srgbClr val="0000FF"/>
                </a:solidFill>
              </a:rPr>
              <a:t>/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33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88" y="404664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+mn-lt"/>
              </a:rPr>
              <a:t>Любой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экзамен независимо 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от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формы проведения и применяемых средств контроля за его проведением связан с волнением и 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стрессом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</a:rPr>
              <a:t> 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+mn-lt"/>
              </a:rPr>
              <a:t>Главная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задача для выпускника при подготовке к ГИА – научится справляться с волнением и в стрессовых ситуациях показывать приобретенные умения и 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навыки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+mn-lt"/>
              </a:rPr>
              <a:t>Подготовка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к ГИА по учебным предметам осуществляется в рамках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добросовестного освоения выпускниками образовательных программ в течение всех лет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обучения</a:t>
            </a:r>
            <a:endParaRPr lang="ru-RU" sz="2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80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Прямоугольник 1"/>
          <p:cNvSpPr>
            <a:spLocks noChangeArrowheads="1"/>
          </p:cNvSpPr>
          <p:nvPr/>
        </p:nvSpPr>
        <p:spPr bwMode="auto">
          <a:xfrm>
            <a:off x="107504" y="116632"/>
            <a:ext cx="9036496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После 1 марта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можно подать заявления об участии в ГИА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только при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наличии </a:t>
            </a:r>
            <a:r>
              <a:rPr lang="ru-RU" sz="3200" u="sng" dirty="0">
                <a:solidFill>
                  <a:schemeClr val="tx1"/>
                </a:solidFill>
                <a:latin typeface="+mn-lt"/>
              </a:rPr>
              <a:t>уважительных причин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(болезни или иных обстоятельств), подтвержденных документально. </a:t>
            </a:r>
            <a:r>
              <a:rPr lang="ru-RU" sz="2800" i="1" dirty="0">
                <a:solidFill>
                  <a:srgbClr val="0070C0"/>
                </a:solidFill>
                <a:latin typeface="+mn-lt"/>
              </a:rPr>
              <a:t>В этом случае в ГЭК подаются заявления </a:t>
            </a:r>
            <a:r>
              <a:rPr lang="ru-RU" sz="2800" i="1" dirty="0" smtClean="0">
                <a:solidFill>
                  <a:srgbClr val="0070C0"/>
                </a:solidFill>
                <a:latin typeface="+mn-lt"/>
              </a:rPr>
              <a:t>об </a:t>
            </a:r>
            <a:r>
              <a:rPr lang="ru-RU" sz="2800" i="1" dirty="0">
                <a:solidFill>
                  <a:srgbClr val="0070C0"/>
                </a:solidFill>
                <a:latin typeface="+mn-lt"/>
              </a:rPr>
              <a:t>участии в ГИА, а также документы, подтверждающие отсутствие возможности подать заявления об участии в ГИА до 1 марта</a:t>
            </a:r>
            <a:r>
              <a:rPr lang="ru-RU" sz="2800" i="1" dirty="0" smtClean="0">
                <a:solidFill>
                  <a:srgbClr val="0070C0"/>
                </a:solidFill>
                <a:latin typeface="+mn-lt"/>
              </a:rPr>
              <a:t>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Указанные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заявления подаются </a:t>
            </a:r>
            <a:r>
              <a:rPr lang="ru-RU" sz="3200" u="sng" dirty="0">
                <a:solidFill>
                  <a:schemeClr val="tx1"/>
                </a:solidFill>
                <a:latin typeface="+mn-lt"/>
              </a:rPr>
              <a:t>не позднее чем за две недели до начала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соответствующего экзамена.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00" y="548680"/>
            <a:ext cx="9125400" cy="594586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Обучающиеся с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ОВЗ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при </a:t>
            </a:r>
            <a:r>
              <a:rPr lang="ru-RU" sz="3200" dirty="0">
                <a:solidFill>
                  <a:schemeClr val="tx1"/>
                </a:solidFill>
              </a:rPr>
              <a:t>подаче заявления об участии </a:t>
            </a:r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ГИА предъявляют </a:t>
            </a:r>
            <a:r>
              <a:rPr lang="ru-RU" sz="3200" b="1" dirty="0">
                <a:solidFill>
                  <a:schemeClr val="tx1"/>
                </a:solidFill>
              </a:rPr>
              <a:t>оригинал</a:t>
            </a:r>
            <a:r>
              <a:rPr lang="ru-RU" sz="3200" dirty="0">
                <a:solidFill>
                  <a:schemeClr val="tx1"/>
                </a:solidFill>
              </a:rPr>
              <a:t> или надлежащим образом заверенную </a:t>
            </a:r>
            <a:r>
              <a:rPr lang="ru-RU" sz="3200" b="1" dirty="0">
                <a:solidFill>
                  <a:schemeClr val="tx1"/>
                </a:solidFill>
              </a:rPr>
              <a:t>копию рекомендаций </a:t>
            </a:r>
            <a:r>
              <a:rPr lang="ru-RU" sz="3200" b="1" dirty="0" smtClean="0">
                <a:solidFill>
                  <a:schemeClr val="tx1"/>
                </a:solidFill>
              </a:rPr>
              <a:t>ПМПК (</a:t>
            </a:r>
            <a:r>
              <a:rPr lang="ru-RU" sz="3200" dirty="0" smtClean="0">
                <a:solidFill>
                  <a:schemeClr val="tx1"/>
                </a:solidFill>
              </a:rPr>
              <a:t>психолого-медико-педагогической комиссии), 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а обучающиеся –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дети–инвалиды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и </a:t>
            </a:r>
            <a:r>
              <a:rPr lang="ru-RU" sz="3200" dirty="0" smtClean="0">
                <a:solidFill>
                  <a:schemeClr val="tx1"/>
                </a:solidFill>
              </a:rPr>
              <a:t>инвалиды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– </a:t>
            </a:r>
            <a:r>
              <a:rPr lang="ru-RU" sz="3200" dirty="0">
                <a:solidFill>
                  <a:schemeClr val="tx1"/>
                </a:solidFill>
              </a:rPr>
              <a:t>оригинал или надлежащим образом заверенную </a:t>
            </a:r>
            <a:r>
              <a:rPr lang="ru-RU" sz="3200" b="1" dirty="0">
                <a:solidFill>
                  <a:schemeClr val="tx1"/>
                </a:solidFill>
              </a:rPr>
              <a:t>копию справки, подтверждающий факт установления </a:t>
            </a:r>
            <a:r>
              <a:rPr lang="ru-RU" sz="3200" b="1" dirty="0" smtClean="0">
                <a:solidFill>
                  <a:schemeClr val="tx1"/>
                </a:solidFill>
              </a:rPr>
              <a:t>инвалидности, </a:t>
            </a:r>
            <a:r>
              <a:rPr lang="ru-RU" sz="3200" dirty="0" smtClean="0">
                <a:solidFill>
                  <a:schemeClr val="tx1"/>
                </a:solidFill>
              </a:rPr>
              <a:t>выданной </a:t>
            </a:r>
            <a:r>
              <a:rPr lang="ru-RU" sz="3200" dirty="0">
                <a:solidFill>
                  <a:schemeClr val="tx1"/>
                </a:solidFill>
              </a:rPr>
              <a:t>федеральным государственным учреждением медико-социальной экспертизы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848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368" y="476672"/>
            <a:ext cx="9036496" cy="593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На основании пункта 8 Порядка ГИА в форме ОГЭ </a:t>
            </a:r>
            <a:r>
              <a:rPr lang="ru-RU" sz="3200" dirty="0" smtClean="0">
                <a:solidFill>
                  <a:schemeClr val="tx1"/>
                </a:solidFill>
              </a:rPr>
              <a:t>включает </a:t>
            </a:r>
            <a:r>
              <a:rPr lang="ru-RU" sz="3200" dirty="0">
                <a:solidFill>
                  <a:schemeClr val="tx1"/>
                </a:solidFill>
              </a:rPr>
              <a:t>в себя </a:t>
            </a:r>
            <a:r>
              <a:rPr lang="ru-RU" sz="3200" u="sng" dirty="0">
                <a:solidFill>
                  <a:schemeClr val="tx1"/>
                </a:solidFill>
              </a:rPr>
              <a:t>четыре экзамена по следующим учебным предметам: </a:t>
            </a:r>
            <a:endParaRPr lang="ru-RU" sz="3200" u="sng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по </a:t>
            </a:r>
            <a:r>
              <a:rPr lang="ru-RU" sz="3200" dirty="0">
                <a:solidFill>
                  <a:srgbClr val="FF0000"/>
                </a:solidFill>
              </a:rPr>
              <a:t>русскому языку и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математике,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а также </a:t>
            </a:r>
            <a:r>
              <a:rPr lang="ru-RU" sz="3200" dirty="0">
                <a:solidFill>
                  <a:srgbClr val="FF0000"/>
                </a:solidFill>
              </a:rPr>
              <a:t>экзамены по выбору </a:t>
            </a:r>
            <a:r>
              <a:rPr lang="ru-RU" sz="3200" dirty="0">
                <a:solidFill>
                  <a:schemeClr val="tx1"/>
                </a:solidFill>
              </a:rPr>
              <a:t>по </a:t>
            </a:r>
            <a:r>
              <a:rPr lang="ru-RU" sz="3200" dirty="0">
                <a:solidFill>
                  <a:srgbClr val="FF0000"/>
                </a:solidFill>
              </a:rPr>
              <a:t>двум</a:t>
            </a:r>
            <a:r>
              <a:rPr lang="ru-RU" sz="3200" dirty="0">
                <a:solidFill>
                  <a:schemeClr val="tx1"/>
                </a:solidFill>
              </a:rPr>
              <a:t> учебным предметам из числа учебных предметов: физика, химия, биология, литература, география, </a:t>
            </a:r>
            <a:r>
              <a:rPr lang="ru-RU" sz="3200" dirty="0" smtClean="0">
                <a:solidFill>
                  <a:schemeClr val="tx1"/>
                </a:solidFill>
              </a:rPr>
              <a:t>история</a:t>
            </a:r>
            <a:r>
              <a:rPr lang="ru-RU" sz="3200" dirty="0">
                <a:solidFill>
                  <a:schemeClr val="tx1"/>
                </a:solidFill>
              </a:rPr>
              <a:t>, обществознание, иностранные </a:t>
            </a:r>
            <a:r>
              <a:rPr lang="ru-RU" sz="3200" dirty="0" smtClean="0">
                <a:solidFill>
                  <a:schemeClr val="tx1"/>
                </a:solidFill>
              </a:rPr>
              <a:t>языки, </a:t>
            </a:r>
            <a:r>
              <a:rPr lang="ru-RU" sz="3200" dirty="0">
                <a:solidFill>
                  <a:schemeClr val="tx1"/>
                </a:solidFill>
              </a:rPr>
              <a:t>информатика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6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424936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Для участников ГИА с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ограниченными возможностями здоровья</a:t>
            </a:r>
            <a:r>
              <a:rPr lang="ru-RU" sz="3600" dirty="0">
                <a:solidFill>
                  <a:schemeClr val="tx1"/>
                </a:solidFill>
              </a:rPr>
              <a:t>, участников ГИА –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детей-инвалидов</a:t>
            </a:r>
            <a:r>
              <a:rPr lang="ru-RU" sz="3600" dirty="0">
                <a:solidFill>
                  <a:schemeClr val="tx1"/>
                </a:solidFill>
              </a:rPr>
              <a:t> и инвалидов ГИА по их желанию проводится только по обязательным учебным предметам (</a:t>
            </a:r>
            <a:r>
              <a:rPr lang="ru-RU" sz="3600" dirty="0">
                <a:solidFill>
                  <a:srgbClr val="FF0000"/>
                </a:solidFill>
              </a:rPr>
              <a:t>русскому языку </a:t>
            </a:r>
            <a:r>
              <a:rPr lang="ru-RU" sz="3600" dirty="0" smtClean="0">
                <a:solidFill>
                  <a:srgbClr val="FF0000"/>
                </a:solidFill>
              </a:rPr>
              <a:t>и </a:t>
            </a:r>
            <a:r>
              <a:rPr lang="ru-RU" sz="3600" dirty="0">
                <a:solidFill>
                  <a:srgbClr val="FF0000"/>
                </a:solidFill>
              </a:rPr>
              <a:t>математике</a:t>
            </a:r>
            <a:r>
              <a:rPr lang="ru-RU" sz="36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432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32080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</a:rPr>
              <a:t>Какие </a:t>
            </a:r>
            <a:r>
              <a:rPr lang="ru-RU" sz="2400" i="1" dirty="0">
                <a:solidFill>
                  <a:srgbClr val="002060"/>
                </a:solidFill>
              </a:rPr>
              <a:t>выбрать экзамены и </a:t>
            </a:r>
            <a:r>
              <a:rPr lang="ru-RU" sz="2400" i="1" dirty="0" smtClean="0">
                <a:solidFill>
                  <a:srgbClr val="002060"/>
                </a:solidFill>
              </a:rPr>
              <a:t>чем руководствоваться</a:t>
            </a:r>
            <a:r>
              <a:rPr lang="ru-RU" sz="2400" i="1" dirty="0">
                <a:solidFill>
                  <a:srgbClr val="002060"/>
                </a:solidFill>
              </a:rPr>
              <a:t>? </a:t>
            </a:r>
            <a:r>
              <a:rPr lang="ru-RU" sz="2400" i="1" dirty="0" smtClean="0">
                <a:solidFill>
                  <a:srgbClr val="002060"/>
                </a:solidFill>
              </a:rPr>
              <a:t/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>
                <a:solidFill>
                  <a:srgbClr val="002060"/>
                </a:solidFill>
              </a:rPr>
              <a:t>На </a:t>
            </a:r>
            <a:r>
              <a:rPr lang="ru-RU" sz="2400" i="1" dirty="0">
                <a:solidFill>
                  <a:srgbClr val="002060"/>
                </a:solidFill>
              </a:rPr>
              <a:t>эти вопросы вам необходимо ответить до 1 марта </a:t>
            </a:r>
            <a:r>
              <a:rPr lang="ru-RU" sz="2400" i="1" dirty="0" smtClean="0">
                <a:solidFill>
                  <a:srgbClr val="002060"/>
                </a:solidFill>
              </a:rPr>
              <a:t>2024 года!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45616"/>
            <a:ext cx="8964488" cy="4896544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FF0000"/>
                </a:solidFill>
              </a:rPr>
              <a:t>ВАЖНО!</a:t>
            </a:r>
            <a:r>
              <a:rPr lang="ru-RU" sz="3000" dirty="0">
                <a:solidFill>
                  <a:srgbClr val="FF0000"/>
                </a:solidFill>
              </a:rPr>
              <a:t> </a:t>
            </a:r>
            <a:r>
              <a:rPr lang="ru-RU" sz="3000" dirty="0" smtClean="0">
                <a:solidFill>
                  <a:schemeClr val="tx1"/>
                </a:solidFill>
              </a:rPr>
              <a:t>Для </a:t>
            </a:r>
            <a:r>
              <a:rPr lang="ru-RU" sz="3000" dirty="0">
                <a:solidFill>
                  <a:schemeClr val="tx1"/>
                </a:solidFill>
              </a:rPr>
              <a:t>обучающихся, планирующих продолжить обучение </a:t>
            </a:r>
            <a:r>
              <a:rPr lang="ru-RU" sz="3000" dirty="0" smtClean="0">
                <a:solidFill>
                  <a:schemeClr val="tx1"/>
                </a:solidFill>
              </a:rPr>
              <a:t>по </a:t>
            </a:r>
            <a:r>
              <a:rPr lang="ru-RU" sz="3000" dirty="0">
                <a:solidFill>
                  <a:schemeClr val="tx1"/>
                </a:solidFill>
              </a:rPr>
              <a:t>программам среднего общего образования, необходимо выбрать для итоговой аттестации </a:t>
            </a:r>
            <a:r>
              <a:rPr lang="ru-RU" sz="3000" u="sng" dirty="0">
                <a:solidFill>
                  <a:schemeClr val="tx1"/>
                </a:solidFill>
              </a:rPr>
              <a:t>те предметы, которые будут изучаться на углубленном уровне </a:t>
            </a:r>
            <a:r>
              <a:rPr lang="ru-RU" sz="3000" dirty="0">
                <a:solidFill>
                  <a:schemeClr val="tx1"/>
                </a:solidFill>
              </a:rPr>
              <a:t>в дальнейшем. Выбор предметов должен совпадать с </a:t>
            </a:r>
            <a:r>
              <a:rPr lang="ru-RU" sz="3000" u="sng" dirty="0">
                <a:solidFill>
                  <a:schemeClr val="tx1"/>
                </a:solidFill>
              </a:rPr>
              <a:t>предметами, планируемыми к сдаче в 11 классе</a:t>
            </a:r>
            <a:r>
              <a:rPr lang="ru-RU" sz="3000" dirty="0">
                <a:solidFill>
                  <a:schemeClr val="tx1"/>
                </a:solidFill>
              </a:rPr>
              <a:t>. При этом важно объективно оценить свои силы и возможности, и сделать правильный выбор.</a:t>
            </a:r>
            <a:endParaRPr lang="ru-RU" sz="3000" dirty="0">
              <a:solidFill>
                <a:schemeClr val="tx1"/>
              </a:solidFill>
            </a:endParaRPr>
          </a:p>
          <a:p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67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96944" cy="13208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пунктом 7 Порядка,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u="sng" dirty="0" smtClean="0">
                <a:solidFill>
                  <a:schemeClr val="tx1"/>
                </a:solidFill>
              </a:rPr>
              <a:t>к </a:t>
            </a:r>
            <a:r>
              <a:rPr lang="ru-RU" sz="3200" u="sng" dirty="0">
                <a:solidFill>
                  <a:schemeClr val="tx1"/>
                </a:solidFill>
              </a:rPr>
              <a:t>ГИА допускаются </a:t>
            </a:r>
            <a:r>
              <a:rPr lang="ru-RU" sz="3200" u="sng" dirty="0" smtClean="0">
                <a:solidFill>
                  <a:schemeClr val="tx1"/>
                </a:solidFill>
              </a:rPr>
              <a:t>обучающиеся:</a:t>
            </a:r>
          </a:p>
          <a:p>
            <a:pPr>
              <a:buClr>
                <a:srgbClr val="002060"/>
              </a:buClr>
            </a:pPr>
            <a:r>
              <a:rPr lang="ru-RU" sz="3200" dirty="0" smtClean="0">
                <a:solidFill>
                  <a:schemeClr val="tx1"/>
                </a:solidFill>
              </a:rPr>
              <a:t>не </a:t>
            </a:r>
            <a:r>
              <a:rPr lang="ru-RU" sz="3200" dirty="0">
                <a:solidFill>
                  <a:schemeClr val="tx1"/>
                </a:solidFill>
              </a:rPr>
              <a:t>имеющие академической задолженности, </a:t>
            </a:r>
            <a:endParaRPr lang="ru-RU" sz="3200" dirty="0" smtClean="0">
              <a:solidFill>
                <a:schemeClr val="tx1"/>
              </a:solidFill>
            </a:endParaRPr>
          </a:p>
          <a:p>
            <a:pPr>
              <a:buClr>
                <a:srgbClr val="002060"/>
              </a:buClr>
            </a:pPr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полном объеме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выполнившие учебный план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(имеющие годовые отметки по всем учебным предметам учебного плана за IX класс не </a:t>
            </a:r>
            <a:r>
              <a:rPr lang="ru-RU" sz="2400" i="1" dirty="0" smtClean="0">
                <a:solidFill>
                  <a:schemeClr val="tx1"/>
                </a:solidFill>
              </a:rPr>
              <a:t>ниже удовлетворительных)</a:t>
            </a:r>
            <a:r>
              <a:rPr lang="ru-RU" sz="3200" dirty="0" smtClean="0">
                <a:solidFill>
                  <a:schemeClr val="tx1"/>
                </a:solidFill>
              </a:rPr>
              <a:t>,</a:t>
            </a:r>
          </a:p>
          <a:p>
            <a:pPr>
              <a:buClr>
                <a:srgbClr val="002060"/>
              </a:buClr>
            </a:pPr>
            <a:r>
              <a:rPr lang="ru-RU" sz="3200" dirty="0" smtClean="0">
                <a:solidFill>
                  <a:schemeClr val="tx1"/>
                </a:solidFill>
              </a:rPr>
              <a:t>имеющие </a:t>
            </a:r>
            <a:r>
              <a:rPr lang="ru-RU" sz="3200" dirty="0">
                <a:solidFill>
                  <a:schemeClr val="tx1"/>
                </a:solidFill>
              </a:rPr>
              <a:t>результат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«зачет» за итоговое собеседование</a:t>
            </a:r>
            <a:r>
              <a:rPr lang="ru-RU" sz="3200" dirty="0">
                <a:solidFill>
                  <a:schemeClr val="tx1"/>
                </a:solidFill>
              </a:rPr>
              <a:t> по русскому </a:t>
            </a:r>
            <a:r>
              <a:rPr lang="ru-RU" sz="3200" dirty="0" smtClean="0">
                <a:solidFill>
                  <a:schemeClr val="tx1"/>
                </a:solidFill>
              </a:rPr>
              <a:t>языку</a:t>
            </a:r>
          </a:p>
          <a:p>
            <a:pPr>
              <a:buClr>
                <a:srgbClr val="002060"/>
              </a:buClr>
            </a:pPr>
            <a:r>
              <a:rPr lang="ru-RU" sz="3200" dirty="0" smtClean="0">
                <a:solidFill>
                  <a:schemeClr val="tx1"/>
                </a:solidFill>
              </a:rPr>
              <a:t>защитившие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7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33700"/>
              </p:ext>
            </p:extLst>
          </p:nvPr>
        </p:nvGraphicFramePr>
        <p:xfrm>
          <a:off x="214972" y="1378404"/>
          <a:ext cx="8492013" cy="8367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0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0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3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Основной</a:t>
                      </a:r>
                      <a:r>
                        <a:rPr sz="1800" b="1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F2F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</a:t>
                      </a:r>
                      <a:r>
                        <a:rPr sz="1800" b="1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F2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ru-RU" sz="2400" b="1" spc="-1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sz="2400" b="1" spc="-1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2400" b="1" spc="-1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r>
                        <a:rPr sz="2400" b="1" spc="-1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</a:t>
                      </a:r>
                      <a:r>
                        <a:rPr lang="ru-RU" sz="2400" b="1" spc="-1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42672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ru-RU"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.0</a:t>
                      </a:r>
                      <a:r>
                        <a:rPr lang="ru-RU"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.2024</a:t>
                      </a:r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4273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2400" b="1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.04.2024</a:t>
                      </a:r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290511" y="2161020"/>
            <a:ext cx="6629400" cy="2060069"/>
            <a:chOff x="699414" y="2802382"/>
            <a:chExt cx="5344160" cy="2587625"/>
          </a:xfrm>
        </p:grpSpPr>
        <p:sp>
          <p:nvSpPr>
            <p:cNvPr id="7" name="object 7"/>
            <p:cNvSpPr/>
            <p:nvPr/>
          </p:nvSpPr>
          <p:spPr>
            <a:xfrm>
              <a:off x="705764" y="2808732"/>
              <a:ext cx="5331460" cy="2574925"/>
            </a:xfrm>
            <a:custGeom>
              <a:avLst/>
              <a:gdLst/>
              <a:ahLst/>
              <a:cxnLst/>
              <a:rect l="l" t="t" r="r" b="b"/>
              <a:pathLst>
                <a:path w="5331460" h="2574925">
                  <a:moveTo>
                    <a:pt x="4902174" y="0"/>
                  </a:moveTo>
                  <a:lnTo>
                    <a:pt x="429082" y="0"/>
                  </a:lnTo>
                  <a:lnTo>
                    <a:pt x="382327" y="2516"/>
                  </a:lnTo>
                  <a:lnTo>
                    <a:pt x="337032" y="9892"/>
                  </a:lnTo>
                  <a:lnTo>
                    <a:pt x="293456" y="21867"/>
                  </a:lnTo>
                  <a:lnTo>
                    <a:pt x="251863" y="38178"/>
                  </a:lnTo>
                  <a:lnTo>
                    <a:pt x="212513" y="58565"/>
                  </a:lnTo>
                  <a:lnTo>
                    <a:pt x="175669" y="82767"/>
                  </a:lnTo>
                  <a:lnTo>
                    <a:pt x="141591" y="110522"/>
                  </a:lnTo>
                  <a:lnTo>
                    <a:pt x="110543" y="141569"/>
                  </a:lnTo>
                  <a:lnTo>
                    <a:pt x="82786" y="175647"/>
                  </a:lnTo>
                  <a:lnTo>
                    <a:pt x="58580" y="212494"/>
                  </a:lnTo>
                  <a:lnTo>
                    <a:pt x="38189" y="251850"/>
                  </a:lnTo>
                  <a:lnTo>
                    <a:pt x="21874" y="293453"/>
                  </a:lnTo>
                  <a:lnTo>
                    <a:pt x="9896" y="337042"/>
                  </a:lnTo>
                  <a:lnTo>
                    <a:pt x="2517" y="382355"/>
                  </a:lnTo>
                  <a:lnTo>
                    <a:pt x="0" y="429132"/>
                  </a:lnTo>
                  <a:lnTo>
                    <a:pt x="0" y="2145284"/>
                  </a:lnTo>
                  <a:lnTo>
                    <a:pt x="2517" y="2192016"/>
                  </a:lnTo>
                  <a:lnTo>
                    <a:pt x="9896" y="2237298"/>
                  </a:lnTo>
                  <a:lnTo>
                    <a:pt x="21874" y="2280866"/>
                  </a:lnTo>
                  <a:lnTo>
                    <a:pt x="38189" y="2322457"/>
                  </a:lnTo>
                  <a:lnTo>
                    <a:pt x="58580" y="2361809"/>
                  </a:lnTo>
                  <a:lnTo>
                    <a:pt x="82786" y="2398660"/>
                  </a:lnTo>
                  <a:lnTo>
                    <a:pt x="110543" y="2432746"/>
                  </a:lnTo>
                  <a:lnTo>
                    <a:pt x="141591" y="2463806"/>
                  </a:lnTo>
                  <a:lnTo>
                    <a:pt x="175669" y="2491576"/>
                  </a:lnTo>
                  <a:lnTo>
                    <a:pt x="212513" y="2515794"/>
                  </a:lnTo>
                  <a:lnTo>
                    <a:pt x="251863" y="2536198"/>
                  </a:lnTo>
                  <a:lnTo>
                    <a:pt x="293456" y="2552525"/>
                  </a:lnTo>
                  <a:lnTo>
                    <a:pt x="337032" y="2564512"/>
                  </a:lnTo>
                  <a:lnTo>
                    <a:pt x="382327" y="2571897"/>
                  </a:lnTo>
                  <a:lnTo>
                    <a:pt x="429082" y="2574416"/>
                  </a:lnTo>
                  <a:lnTo>
                    <a:pt x="4902174" y="2574416"/>
                  </a:lnTo>
                  <a:lnTo>
                    <a:pt x="4948951" y="2571897"/>
                  </a:lnTo>
                  <a:lnTo>
                    <a:pt x="4994265" y="2564512"/>
                  </a:lnTo>
                  <a:lnTo>
                    <a:pt x="5037854" y="2552525"/>
                  </a:lnTo>
                  <a:lnTo>
                    <a:pt x="5079457" y="2536198"/>
                  </a:lnTo>
                  <a:lnTo>
                    <a:pt x="5118813" y="2515794"/>
                  </a:lnTo>
                  <a:lnTo>
                    <a:pt x="5155660" y="2491576"/>
                  </a:lnTo>
                  <a:lnTo>
                    <a:pt x="5189738" y="2463806"/>
                  </a:lnTo>
                  <a:lnTo>
                    <a:pt x="5220785" y="2432746"/>
                  </a:lnTo>
                  <a:lnTo>
                    <a:pt x="5248540" y="2398660"/>
                  </a:lnTo>
                  <a:lnTo>
                    <a:pt x="5272741" y="2361809"/>
                  </a:lnTo>
                  <a:lnTo>
                    <a:pt x="5293128" y="2322457"/>
                  </a:lnTo>
                  <a:lnTo>
                    <a:pt x="5309440" y="2280866"/>
                  </a:lnTo>
                  <a:lnTo>
                    <a:pt x="5321414" y="2237298"/>
                  </a:lnTo>
                  <a:lnTo>
                    <a:pt x="5328790" y="2192016"/>
                  </a:lnTo>
                  <a:lnTo>
                    <a:pt x="5331307" y="2145284"/>
                  </a:lnTo>
                  <a:lnTo>
                    <a:pt x="5331307" y="429132"/>
                  </a:lnTo>
                  <a:lnTo>
                    <a:pt x="5328790" y="382355"/>
                  </a:lnTo>
                  <a:lnTo>
                    <a:pt x="5321414" y="337042"/>
                  </a:lnTo>
                  <a:lnTo>
                    <a:pt x="5309440" y="293453"/>
                  </a:lnTo>
                  <a:lnTo>
                    <a:pt x="5293128" y="251850"/>
                  </a:lnTo>
                  <a:lnTo>
                    <a:pt x="5272741" y="212494"/>
                  </a:lnTo>
                  <a:lnTo>
                    <a:pt x="5248540" y="175647"/>
                  </a:lnTo>
                  <a:lnTo>
                    <a:pt x="5220785" y="141569"/>
                  </a:lnTo>
                  <a:lnTo>
                    <a:pt x="5189738" y="110522"/>
                  </a:lnTo>
                  <a:lnTo>
                    <a:pt x="5155660" y="82767"/>
                  </a:lnTo>
                  <a:lnTo>
                    <a:pt x="5118813" y="58565"/>
                  </a:lnTo>
                  <a:lnTo>
                    <a:pt x="5079457" y="38178"/>
                  </a:lnTo>
                  <a:lnTo>
                    <a:pt x="5037854" y="21867"/>
                  </a:lnTo>
                  <a:lnTo>
                    <a:pt x="4994265" y="9892"/>
                  </a:lnTo>
                  <a:lnTo>
                    <a:pt x="4948951" y="2516"/>
                  </a:lnTo>
                  <a:lnTo>
                    <a:pt x="4902174" y="0"/>
                  </a:lnTo>
                  <a:close/>
                </a:path>
              </a:pathLst>
            </a:custGeom>
            <a:solidFill>
              <a:srgbClr val="A7F5D7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5764" y="2808732"/>
              <a:ext cx="5331460" cy="2574925"/>
            </a:xfrm>
            <a:custGeom>
              <a:avLst/>
              <a:gdLst/>
              <a:ahLst/>
              <a:cxnLst/>
              <a:rect l="l" t="t" r="r" b="b"/>
              <a:pathLst>
                <a:path w="5331460" h="2574925">
                  <a:moveTo>
                    <a:pt x="0" y="429132"/>
                  </a:moveTo>
                  <a:lnTo>
                    <a:pt x="2517" y="382355"/>
                  </a:lnTo>
                  <a:lnTo>
                    <a:pt x="9896" y="337042"/>
                  </a:lnTo>
                  <a:lnTo>
                    <a:pt x="21874" y="293453"/>
                  </a:lnTo>
                  <a:lnTo>
                    <a:pt x="38189" y="251850"/>
                  </a:lnTo>
                  <a:lnTo>
                    <a:pt x="58580" y="212494"/>
                  </a:lnTo>
                  <a:lnTo>
                    <a:pt x="82786" y="175647"/>
                  </a:lnTo>
                  <a:lnTo>
                    <a:pt x="110543" y="141569"/>
                  </a:lnTo>
                  <a:lnTo>
                    <a:pt x="141591" y="110522"/>
                  </a:lnTo>
                  <a:lnTo>
                    <a:pt x="175669" y="82767"/>
                  </a:lnTo>
                  <a:lnTo>
                    <a:pt x="212513" y="58565"/>
                  </a:lnTo>
                  <a:lnTo>
                    <a:pt x="251863" y="38178"/>
                  </a:lnTo>
                  <a:lnTo>
                    <a:pt x="293456" y="21867"/>
                  </a:lnTo>
                  <a:lnTo>
                    <a:pt x="337032" y="9892"/>
                  </a:lnTo>
                  <a:lnTo>
                    <a:pt x="382327" y="2516"/>
                  </a:lnTo>
                  <a:lnTo>
                    <a:pt x="429082" y="0"/>
                  </a:lnTo>
                  <a:lnTo>
                    <a:pt x="4902174" y="0"/>
                  </a:lnTo>
                  <a:lnTo>
                    <a:pt x="4948951" y="2516"/>
                  </a:lnTo>
                  <a:lnTo>
                    <a:pt x="4994265" y="9892"/>
                  </a:lnTo>
                  <a:lnTo>
                    <a:pt x="5037854" y="21867"/>
                  </a:lnTo>
                  <a:lnTo>
                    <a:pt x="5079457" y="38178"/>
                  </a:lnTo>
                  <a:lnTo>
                    <a:pt x="5118813" y="58565"/>
                  </a:lnTo>
                  <a:lnTo>
                    <a:pt x="5155660" y="82767"/>
                  </a:lnTo>
                  <a:lnTo>
                    <a:pt x="5189738" y="110522"/>
                  </a:lnTo>
                  <a:lnTo>
                    <a:pt x="5220785" y="141569"/>
                  </a:lnTo>
                  <a:lnTo>
                    <a:pt x="5248540" y="175647"/>
                  </a:lnTo>
                  <a:lnTo>
                    <a:pt x="5272741" y="212494"/>
                  </a:lnTo>
                  <a:lnTo>
                    <a:pt x="5293128" y="251850"/>
                  </a:lnTo>
                  <a:lnTo>
                    <a:pt x="5309440" y="293453"/>
                  </a:lnTo>
                  <a:lnTo>
                    <a:pt x="5321414" y="337042"/>
                  </a:lnTo>
                  <a:lnTo>
                    <a:pt x="5328790" y="382355"/>
                  </a:lnTo>
                  <a:lnTo>
                    <a:pt x="5331307" y="429132"/>
                  </a:lnTo>
                  <a:lnTo>
                    <a:pt x="5331307" y="2145284"/>
                  </a:lnTo>
                  <a:lnTo>
                    <a:pt x="5328790" y="2192016"/>
                  </a:lnTo>
                  <a:lnTo>
                    <a:pt x="5321414" y="2237298"/>
                  </a:lnTo>
                  <a:lnTo>
                    <a:pt x="5309440" y="2280866"/>
                  </a:lnTo>
                  <a:lnTo>
                    <a:pt x="5293128" y="2322457"/>
                  </a:lnTo>
                  <a:lnTo>
                    <a:pt x="5272741" y="2361809"/>
                  </a:lnTo>
                  <a:lnTo>
                    <a:pt x="5248540" y="2398660"/>
                  </a:lnTo>
                  <a:lnTo>
                    <a:pt x="5220785" y="2432746"/>
                  </a:lnTo>
                  <a:lnTo>
                    <a:pt x="5189738" y="2463806"/>
                  </a:lnTo>
                  <a:lnTo>
                    <a:pt x="5155660" y="2491576"/>
                  </a:lnTo>
                  <a:lnTo>
                    <a:pt x="5118813" y="2515794"/>
                  </a:lnTo>
                  <a:lnTo>
                    <a:pt x="5079457" y="2536198"/>
                  </a:lnTo>
                  <a:lnTo>
                    <a:pt x="5037854" y="2552525"/>
                  </a:lnTo>
                  <a:lnTo>
                    <a:pt x="4994265" y="2564512"/>
                  </a:lnTo>
                  <a:lnTo>
                    <a:pt x="4948951" y="2571897"/>
                  </a:lnTo>
                  <a:lnTo>
                    <a:pt x="4902174" y="2574416"/>
                  </a:lnTo>
                  <a:lnTo>
                    <a:pt x="429082" y="2574416"/>
                  </a:lnTo>
                  <a:lnTo>
                    <a:pt x="382327" y="2571897"/>
                  </a:lnTo>
                  <a:lnTo>
                    <a:pt x="337032" y="2564512"/>
                  </a:lnTo>
                  <a:lnTo>
                    <a:pt x="293456" y="2552525"/>
                  </a:lnTo>
                  <a:lnTo>
                    <a:pt x="251863" y="2536198"/>
                  </a:lnTo>
                  <a:lnTo>
                    <a:pt x="212513" y="2515794"/>
                  </a:lnTo>
                  <a:lnTo>
                    <a:pt x="175669" y="2491576"/>
                  </a:lnTo>
                  <a:lnTo>
                    <a:pt x="141591" y="2463806"/>
                  </a:lnTo>
                  <a:lnTo>
                    <a:pt x="110543" y="2432746"/>
                  </a:lnTo>
                  <a:lnTo>
                    <a:pt x="82786" y="2398660"/>
                  </a:lnTo>
                  <a:lnTo>
                    <a:pt x="58580" y="2361809"/>
                  </a:lnTo>
                  <a:lnTo>
                    <a:pt x="38189" y="2322457"/>
                  </a:lnTo>
                  <a:lnTo>
                    <a:pt x="21874" y="2280866"/>
                  </a:lnTo>
                  <a:lnTo>
                    <a:pt x="9896" y="2237298"/>
                  </a:lnTo>
                  <a:lnTo>
                    <a:pt x="2517" y="2192016"/>
                  </a:lnTo>
                  <a:lnTo>
                    <a:pt x="0" y="2145284"/>
                  </a:lnTo>
                  <a:lnTo>
                    <a:pt x="0" y="429132"/>
                  </a:lnTo>
                  <a:close/>
                </a:path>
              </a:pathLst>
            </a:custGeom>
            <a:ln w="12700">
              <a:solidFill>
                <a:srgbClr val="006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-180528" y="2336012"/>
            <a:ext cx="7488832" cy="18024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739616" marR="733901" algn="ctr">
              <a:spcBef>
                <a:spcPts val="75"/>
              </a:spcBef>
            </a:pPr>
            <a:r>
              <a:rPr sz="2400" dirty="0" err="1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Продолжительность</a:t>
            </a:r>
            <a:r>
              <a:rPr lang="ru-RU" sz="24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:</a:t>
            </a:r>
            <a:r>
              <a:rPr sz="24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endParaRPr lang="ru-RU" sz="2400" dirty="0" smtClean="0">
              <a:solidFill>
                <a:schemeClr val="tx1"/>
              </a:solidFill>
              <a:latin typeface="Trebuchet MS" panose="020B0603020202020204"/>
              <a:ea typeface="+mj-ea"/>
              <a:cs typeface="+mj-cs"/>
            </a:endParaRPr>
          </a:p>
          <a:p>
            <a:pPr marL="739616" marR="733901" algn="ctr">
              <a:spcBef>
                <a:spcPts val="75"/>
              </a:spcBef>
            </a:pPr>
            <a:r>
              <a:rPr lang="ru-RU" dirty="0" smtClean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выполнение работы каждому участнику отводится около </a:t>
            </a:r>
            <a:r>
              <a:rPr lang="ru-RU"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15 минут</a:t>
            </a:r>
            <a:r>
              <a:rPr lang="ru-RU"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. </a:t>
            </a:r>
            <a:endParaRPr lang="ru-RU" dirty="0">
              <a:solidFill>
                <a:srgbClr val="002060"/>
              </a:solidFill>
              <a:latin typeface="Trebuchet MS" panose="020B0603020202020204"/>
              <a:ea typeface="+mj-ea"/>
              <a:cs typeface="+mj-cs"/>
            </a:endParaRPr>
          </a:p>
          <a:p>
            <a:pPr marL="739616" marR="733901" algn="ctr">
              <a:spcBef>
                <a:spcPts val="75"/>
              </a:spcBef>
            </a:pPr>
            <a:r>
              <a:rPr dirty="0" err="1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Для</a:t>
            </a:r>
            <a:r>
              <a:rPr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r>
              <a:rPr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участников с ОВЗ, детей-инвалидов и инвалидов, обучающихся на </a:t>
            </a:r>
            <a:r>
              <a:rPr dirty="0" err="1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дому</a:t>
            </a:r>
            <a:r>
              <a:rPr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endParaRPr lang="ru-RU" dirty="0" smtClean="0">
              <a:solidFill>
                <a:schemeClr val="tx1"/>
              </a:solidFill>
              <a:latin typeface="Trebuchet MS" panose="020B0603020202020204"/>
              <a:ea typeface="+mj-ea"/>
              <a:cs typeface="+mj-cs"/>
            </a:endParaRPr>
          </a:p>
          <a:p>
            <a:pPr marL="739616" marR="733901" algn="ctr">
              <a:spcBef>
                <a:spcPts val="75"/>
              </a:spcBef>
            </a:pPr>
            <a:r>
              <a:rPr dirty="0" err="1" smtClean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время</a:t>
            </a:r>
            <a:r>
              <a:rPr dirty="0" smtClean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r>
              <a:rPr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увеличивается </a:t>
            </a:r>
            <a:r>
              <a:rPr dirty="0" err="1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на</a:t>
            </a:r>
            <a:r>
              <a:rPr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r>
              <a:rPr lang="ru-RU"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0</a:t>
            </a:r>
            <a:r>
              <a:rPr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,5 </a:t>
            </a:r>
            <a:r>
              <a:rPr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часа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6915149" y="2215175"/>
            <a:ext cx="1981676" cy="1930855"/>
            <a:chOff x="6134608" y="2802382"/>
            <a:chExt cx="2642235" cy="2587625"/>
          </a:xfrm>
        </p:grpSpPr>
        <p:sp>
          <p:nvSpPr>
            <p:cNvPr id="11" name="object 11"/>
            <p:cNvSpPr/>
            <p:nvPr/>
          </p:nvSpPr>
          <p:spPr>
            <a:xfrm>
              <a:off x="6140958" y="2808732"/>
              <a:ext cx="2629535" cy="2574925"/>
            </a:xfrm>
            <a:custGeom>
              <a:avLst/>
              <a:gdLst/>
              <a:ahLst/>
              <a:cxnLst/>
              <a:rect l="l" t="t" r="r" b="b"/>
              <a:pathLst>
                <a:path w="2629534" h="2574925">
                  <a:moveTo>
                    <a:pt x="2200274" y="0"/>
                  </a:moveTo>
                  <a:lnTo>
                    <a:pt x="429006" y="0"/>
                  </a:lnTo>
                  <a:lnTo>
                    <a:pt x="382252" y="2516"/>
                  </a:lnTo>
                  <a:lnTo>
                    <a:pt x="336959" y="9892"/>
                  </a:lnTo>
                  <a:lnTo>
                    <a:pt x="293388" y="21865"/>
                  </a:lnTo>
                  <a:lnTo>
                    <a:pt x="251800" y="38173"/>
                  </a:lnTo>
                  <a:lnTo>
                    <a:pt x="212456" y="58556"/>
                  </a:lnTo>
                  <a:lnTo>
                    <a:pt x="175619" y="82751"/>
                  </a:lnTo>
                  <a:lnTo>
                    <a:pt x="141550" y="110496"/>
                  </a:lnTo>
                  <a:lnTo>
                    <a:pt x="110509" y="141530"/>
                  </a:lnTo>
                  <a:lnTo>
                    <a:pt x="82759" y="175592"/>
                  </a:lnTo>
                  <a:lnTo>
                    <a:pt x="58561" y="212419"/>
                  </a:lnTo>
                  <a:lnTo>
                    <a:pt x="38176" y="251750"/>
                  </a:lnTo>
                  <a:lnTo>
                    <a:pt x="21866" y="293323"/>
                  </a:lnTo>
                  <a:lnTo>
                    <a:pt x="9892" y="336876"/>
                  </a:lnTo>
                  <a:lnTo>
                    <a:pt x="2516" y="382149"/>
                  </a:lnTo>
                  <a:lnTo>
                    <a:pt x="0" y="428878"/>
                  </a:lnTo>
                  <a:lnTo>
                    <a:pt x="0" y="2145284"/>
                  </a:lnTo>
                  <a:lnTo>
                    <a:pt x="2516" y="2192016"/>
                  </a:lnTo>
                  <a:lnTo>
                    <a:pt x="9892" y="2237298"/>
                  </a:lnTo>
                  <a:lnTo>
                    <a:pt x="21866" y="2280866"/>
                  </a:lnTo>
                  <a:lnTo>
                    <a:pt x="38176" y="2322457"/>
                  </a:lnTo>
                  <a:lnTo>
                    <a:pt x="58561" y="2361809"/>
                  </a:lnTo>
                  <a:lnTo>
                    <a:pt x="82759" y="2398660"/>
                  </a:lnTo>
                  <a:lnTo>
                    <a:pt x="110509" y="2432746"/>
                  </a:lnTo>
                  <a:lnTo>
                    <a:pt x="141550" y="2463806"/>
                  </a:lnTo>
                  <a:lnTo>
                    <a:pt x="175619" y="2491576"/>
                  </a:lnTo>
                  <a:lnTo>
                    <a:pt x="212456" y="2515794"/>
                  </a:lnTo>
                  <a:lnTo>
                    <a:pt x="251800" y="2536198"/>
                  </a:lnTo>
                  <a:lnTo>
                    <a:pt x="293388" y="2552525"/>
                  </a:lnTo>
                  <a:lnTo>
                    <a:pt x="336959" y="2564512"/>
                  </a:lnTo>
                  <a:lnTo>
                    <a:pt x="382252" y="2571897"/>
                  </a:lnTo>
                  <a:lnTo>
                    <a:pt x="429006" y="2574416"/>
                  </a:lnTo>
                  <a:lnTo>
                    <a:pt x="2200274" y="2574416"/>
                  </a:lnTo>
                  <a:lnTo>
                    <a:pt x="2247028" y="2571897"/>
                  </a:lnTo>
                  <a:lnTo>
                    <a:pt x="2292321" y="2564512"/>
                  </a:lnTo>
                  <a:lnTo>
                    <a:pt x="2335892" y="2552525"/>
                  </a:lnTo>
                  <a:lnTo>
                    <a:pt x="2377480" y="2536198"/>
                  </a:lnTo>
                  <a:lnTo>
                    <a:pt x="2416824" y="2515794"/>
                  </a:lnTo>
                  <a:lnTo>
                    <a:pt x="2453661" y="2491576"/>
                  </a:lnTo>
                  <a:lnTo>
                    <a:pt x="2487730" y="2463806"/>
                  </a:lnTo>
                  <a:lnTo>
                    <a:pt x="2518771" y="2432746"/>
                  </a:lnTo>
                  <a:lnTo>
                    <a:pt x="2546521" y="2398660"/>
                  </a:lnTo>
                  <a:lnTo>
                    <a:pt x="2570719" y="2361809"/>
                  </a:lnTo>
                  <a:lnTo>
                    <a:pt x="2591104" y="2322457"/>
                  </a:lnTo>
                  <a:lnTo>
                    <a:pt x="2607414" y="2280866"/>
                  </a:lnTo>
                  <a:lnTo>
                    <a:pt x="2619388" y="2237298"/>
                  </a:lnTo>
                  <a:lnTo>
                    <a:pt x="2626764" y="2192016"/>
                  </a:lnTo>
                  <a:lnTo>
                    <a:pt x="2629281" y="2145284"/>
                  </a:lnTo>
                  <a:lnTo>
                    <a:pt x="2629281" y="428878"/>
                  </a:lnTo>
                  <a:lnTo>
                    <a:pt x="2626764" y="382149"/>
                  </a:lnTo>
                  <a:lnTo>
                    <a:pt x="2619388" y="336876"/>
                  </a:lnTo>
                  <a:lnTo>
                    <a:pt x="2607414" y="293323"/>
                  </a:lnTo>
                  <a:lnTo>
                    <a:pt x="2591104" y="251750"/>
                  </a:lnTo>
                  <a:lnTo>
                    <a:pt x="2570719" y="212419"/>
                  </a:lnTo>
                  <a:lnTo>
                    <a:pt x="2546521" y="175592"/>
                  </a:lnTo>
                  <a:lnTo>
                    <a:pt x="2518771" y="141530"/>
                  </a:lnTo>
                  <a:lnTo>
                    <a:pt x="2487730" y="110496"/>
                  </a:lnTo>
                  <a:lnTo>
                    <a:pt x="2453661" y="82751"/>
                  </a:lnTo>
                  <a:lnTo>
                    <a:pt x="2416824" y="58556"/>
                  </a:lnTo>
                  <a:lnTo>
                    <a:pt x="2377480" y="38173"/>
                  </a:lnTo>
                  <a:lnTo>
                    <a:pt x="2335892" y="21865"/>
                  </a:lnTo>
                  <a:lnTo>
                    <a:pt x="2292321" y="9892"/>
                  </a:lnTo>
                  <a:lnTo>
                    <a:pt x="2247028" y="2516"/>
                  </a:lnTo>
                  <a:lnTo>
                    <a:pt x="2200274" y="0"/>
                  </a:lnTo>
                  <a:close/>
                </a:path>
              </a:pathLst>
            </a:custGeom>
            <a:solidFill>
              <a:srgbClr val="A7F5D7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40958" y="2808732"/>
              <a:ext cx="2629535" cy="2574925"/>
            </a:xfrm>
            <a:custGeom>
              <a:avLst/>
              <a:gdLst/>
              <a:ahLst/>
              <a:cxnLst/>
              <a:rect l="l" t="t" r="r" b="b"/>
              <a:pathLst>
                <a:path w="2629534" h="2574925">
                  <a:moveTo>
                    <a:pt x="0" y="428878"/>
                  </a:moveTo>
                  <a:lnTo>
                    <a:pt x="2516" y="382149"/>
                  </a:lnTo>
                  <a:lnTo>
                    <a:pt x="9892" y="336876"/>
                  </a:lnTo>
                  <a:lnTo>
                    <a:pt x="21866" y="293323"/>
                  </a:lnTo>
                  <a:lnTo>
                    <a:pt x="38176" y="251750"/>
                  </a:lnTo>
                  <a:lnTo>
                    <a:pt x="58561" y="212419"/>
                  </a:lnTo>
                  <a:lnTo>
                    <a:pt x="82759" y="175592"/>
                  </a:lnTo>
                  <a:lnTo>
                    <a:pt x="110509" y="141530"/>
                  </a:lnTo>
                  <a:lnTo>
                    <a:pt x="141550" y="110496"/>
                  </a:lnTo>
                  <a:lnTo>
                    <a:pt x="175619" y="82751"/>
                  </a:lnTo>
                  <a:lnTo>
                    <a:pt x="212456" y="58556"/>
                  </a:lnTo>
                  <a:lnTo>
                    <a:pt x="251800" y="38173"/>
                  </a:lnTo>
                  <a:lnTo>
                    <a:pt x="293388" y="21865"/>
                  </a:lnTo>
                  <a:lnTo>
                    <a:pt x="336959" y="9892"/>
                  </a:lnTo>
                  <a:lnTo>
                    <a:pt x="382252" y="2516"/>
                  </a:lnTo>
                  <a:lnTo>
                    <a:pt x="429006" y="0"/>
                  </a:lnTo>
                  <a:lnTo>
                    <a:pt x="2200274" y="0"/>
                  </a:lnTo>
                  <a:lnTo>
                    <a:pt x="2247028" y="2516"/>
                  </a:lnTo>
                  <a:lnTo>
                    <a:pt x="2292321" y="9892"/>
                  </a:lnTo>
                  <a:lnTo>
                    <a:pt x="2335892" y="21865"/>
                  </a:lnTo>
                  <a:lnTo>
                    <a:pt x="2377480" y="38173"/>
                  </a:lnTo>
                  <a:lnTo>
                    <a:pt x="2416824" y="58556"/>
                  </a:lnTo>
                  <a:lnTo>
                    <a:pt x="2453661" y="82751"/>
                  </a:lnTo>
                  <a:lnTo>
                    <a:pt x="2487730" y="110496"/>
                  </a:lnTo>
                  <a:lnTo>
                    <a:pt x="2518771" y="141530"/>
                  </a:lnTo>
                  <a:lnTo>
                    <a:pt x="2546521" y="175592"/>
                  </a:lnTo>
                  <a:lnTo>
                    <a:pt x="2570719" y="212419"/>
                  </a:lnTo>
                  <a:lnTo>
                    <a:pt x="2591104" y="251750"/>
                  </a:lnTo>
                  <a:lnTo>
                    <a:pt x="2607414" y="293323"/>
                  </a:lnTo>
                  <a:lnTo>
                    <a:pt x="2619388" y="336876"/>
                  </a:lnTo>
                  <a:lnTo>
                    <a:pt x="2626764" y="382149"/>
                  </a:lnTo>
                  <a:lnTo>
                    <a:pt x="2629281" y="428878"/>
                  </a:lnTo>
                  <a:lnTo>
                    <a:pt x="2629281" y="2145284"/>
                  </a:lnTo>
                  <a:lnTo>
                    <a:pt x="2626764" y="2192016"/>
                  </a:lnTo>
                  <a:lnTo>
                    <a:pt x="2619388" y="2237298"/>
                  </a:lnTo>
                  <a:lnTo>
                    <a:pt x="2607414" y="2280866"/>
                  </a:lnTo>
                  <a:lnTo>
                    <a:pt x="2591104" y="2322457"/>
                  </a:lnTo>
                  <a:lnTo>
                    <a:pt x="2570719" y="2361809"/>
                  </a:lnTo>
                  <a:lnTo>
                    <a:pt x="2546521" y="2398660"/>
                  </a:lnTo>
                  <a:lnTo>
                    <a:pt x="2518771" y="2432746"/>
                  </a:lnTo>
                  <a:lnTo>
                    <a:pt x="2487730" y="2463806"/>
                  </a:lnTo>
                  <a:lnTo>
                    <a:pt x="2453661" y="2491576"/>
                  </a:lnTo>
                  <a:lnTo>
                    <a:pt x="2416824" y="2515794"/>
                  </a:lnTo>
                  <a:lnTo>
                    <a:pt x="2377480" y="2536198"/>
                  </a:lnTo>
                  <a:lnTo>
                    <a:pt x="2335892" y="2552525"/>
                  </a:lnTo>
                  <a:lnTo>
                    <a:pt x="2292321" y="2564512"/>
                  </a:lnTo>
                  <a:lnTo>
                    <a:pt x="2247028" y="2571897"/>
                  </a:lnTo>
                  <a:lnTo>
                    <a:pt x="2200274" y="2574416"/>
                  </a:lnTo>
                  <a:lnTo>
                    <a:pt x="429006" y="2574416"/>
                  </a:lnTo>
                  <a:lnTo>
                    <a:pt x="382252" y="2571897"/>
                  </a:lnTo>
                  <a:lnTo>
                    <a:pt x="336959" y="2564512"/>
                  </a:lnTo>
                  <a:lnTo>
                    <a:pt x="293388" y="2552525"/>
                  </a:lnTo>
                  <a:lnTo>
                    <a:pt x="251800" y="2536198"/>
                  </a:lnTo>
                  <a:lnTo>
                    <a:pt x="212456" y="2515794"/>
                  </a:lnTo>
                  <a:lnTo>
                    <a:pt x="175619" y="2491576"/>
                  </a:lnTo>
                  <a:lnTo>
                    <a:pt x="141550" y="2463806"/>
                  </a:lnTo>
                  <a:lnTo>
                    <a:pt x="110509" y="2432746"/>
                  </a:lnTo>
                  <a:lnTo>
                    <a:pt x="82759" y="2398660"/>
                  </a:lnTo>
                  <a:lnTo>
                    <a:pt x="58561" y="2361809"/>
                  </a:lnTo>
                  <a:lnTo>
                    <a:pt x="38176" y="2322457"/>
                  </a:lnTo>
                  <a:lnTo>
                    <a:pt x="21866" y="2280866"/>
                  </a:lnTo>
                  <a:lnTo>
                    <a:pt x="9892" y="2237298"/>
                  </a:lnTo>
                  <a:lnTo>
                    <a:pt x="2516" y="2192016"/>
                  </a:lnTo>
                  <a:lnTo>
                    <a:pt x="0" y="2145284"/>
                  </a:lnTo>
                  <a:lnTo>
                    <a:pt x="0" y="428878"/>
                  </a:lnTo>
                  <a:close/>
                </a:path>
              </a:pathLst>
            </a:custGeom>
            <a:ln w="12700">
              <a:solidFill>
                <a:srgbClr val="006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257095" y="2605716"/>
            <a:ext cx="1449890" cy="111761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ctr">
              <a:spcBef>
                <a:spcPts val="75"/>
              </a:spcBef>
            </a:pPr>
            <a:r>
              <a:rPr lang="ru-RU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Оценивается </a:t>
            </a:r>
            <a:r>
              <a:rPr lang="ru-RU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по </a:t>
            </a:r>
            <a:r>
              <a:rPr lang="ru-RU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системе </a:t>
            </a:r>
            <a:r>
              <a:rPr lang="ru-RU"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«зачет</a:t>
            </a:r>
            <a:r>
              <a:rPr lang="ru-RU"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»/ «</a:t>
            </a:r>
            <a:r>
              <a:rPr lang="ru-RU"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незачет</a:t>
            </a:r>
            <a:r>
              <a:rPr lang="ru-RU" dirty="0" smtClean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»</a:t>
            </a:r>
            <a:endParaRPr dirty="0">
              <a:solidFill>
                <a:srgbClr val="002060"/>
              </a:solidFill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138" y="129210"/>
            <a:ext cx="88484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Итоговое собеседование по русскому языку согласно пункту 18 Порядка, </a:t>
            </a:r>
            <a:r>
              <a:rPr lang="ru-RU" sz="2800" dirty="0" smtClean="0">
                <a:solidFill>
                  <a:srgbClr val="002060"/>
                </a:solidFill>
                <a:latin typeface="Trebuchet MS" panose="020B0603020202020204"/>
                <a:ea typeface="+mj-ea"/>
                <a:cs typeface="+mj-cs"/>
              </a:rPr>
              <a:t>проводится: 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4554" y="4471577"/>
            <a:ext cx="67049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Собеседование </a:t>
            </a:r>
            <a:r>
              <a:rPr lang="ru-RU" sz="20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включает следующие типы заданий:</a:t>
            </a:r>
          </a:p>
          <a:p>
            <a:r>
              <a:rPr lang="ru-RU" sz="20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1) чтение текста </a:t>
            </a:r>
            <a:r>
              <a:rPr lang="ru-RU" sz="2000" dirty="0" smtClean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вслух</a:t>
            </a:r>
            <a:endParaRPr lang="ru-RU" sz="2000" dirty="0">
              <a:solidFill>
                <a:schemeClr val="tx1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ru-RU" sz="20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2) пересказ текста с привлечением дополнительной </a:t>
            </a:r>
            <a:r>
              <a:rPr lang="ru-RU" sz="2000" dirty="0" smtClean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информации</a:t>
            </a:r>
            <a:endParaRPr lang="ru-RU" sz="2000" dirty="0">
              <a:solidFill>
                <a:schemeClr val="tx1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ru-RU" sz="20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3) монологическое высказывание по одной из выбранных </a:t>
            </a:r>
            <a:r>
              <a:rPr lang="ru-RU" sz="2000" dirty="0" smtClean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тем</a:t>
            </a:r>
            <a:endParaRPr lang="ru-RU" sz="2000" dirty="0">
              <a:solidFill>
                <a:schemeClr val="tx1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ru-RU" sz="2000" dirty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4) диалог с </a:t>
            </a:r>
            <a:r>
              <a:rPr lang="ru-RU" sz="2000" dirty="0" smtClean="0">
                <a:solidFill>
                  <a:schemeClr val="tx1"/>
                </a:solidFill>
                <a:latin typeface="Trebuchet MS" panose="020B0603020202020204"/>
                <a:ea typeface="+mj-ea"/>
                <a:cs typeface="+mj-cs"/>
              </a:rPr>
              <a:t>экзаменатором-собеседником</a:t>
            </a:r>
            <a:endParaRPr lang="ru-RU" sz="2000" dirty="0">
              <a:solidFill>
                <a:schemeClr val="tx1"/>
              </a:solidFill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88224" y="5314290"/>
            <a:ext cx="33155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9616" marR="733901" algn="ctr">
              <a:spcBef>
                <a:spcPts val="75"/>
              </a:spcBef>
            </a:pP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rebuchet MS" panose="020B0603020202020204"/>
                <a:ea typeface="+mj-ea"/>
                <a:cs typeface="+mj-cs"/>
              </a:rPr>
              <a:t>В процессе проведения собеседования ведется  аудиозапись</a:t>
            </a:r>
            <a:endParaRPr lang="ru-RU" i="1" dirty="0">
              <a:solidFill>
                <a:schemeClr val="accent2">
                  <a:lumMod val="50000"/>
                </a:schemeClr>
              </a:solidFill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83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6742</TotalTime>
  <Words>1505</Words>
  <Application>Microsoft Office PowerPoint</Application>
  <PresentationFormat>Экран (4:3)</PresentationFormat>
  <Paragraphs>250</Paragraphs>
  <Slides>28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8" baseType="lpstr">
      <vt:lpstr>Microsoft YaHei</vt:lpstr>
      <vt:lpstr>Arial</vt:lpstr>
      <vt:lpstr>Calibri</vt:lpstr>
      <vt:lpstr>Tahoma</vt:lpstr>
      <vt:lpstr>Times New Roman</vt:lpstr>
      <vt:lpstr>Trebuchet MS</vt:lpstr>
      <vt:lpstr>Wingdings</vt:lpstr>
      <vt:lpstr>Wingdings 2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Какие выбрать экзамены и чем руководствоваться?  На эти вопросы вам необходимо ответить до 1 марта 2024 года!</vt:lpstr>
      <vt:lpstr>В соответствии с пунктом 7 Порядка, </vt:lpstr>
      <vt:lpstr>Презентация PowerPoint</vt:lpstr>
      <vt:lpstr>Презентация PowerPoint</vt:lpstr>
      <vt:lpstr>Презентация PowerPoint</vt:lpstr>
      <vt:lpstr>Основной период ОГЭ — с 24 мая по 14 июня: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ИНДИВИДУАЛЬНЫЙ ПРОЕКТ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Полезные ссылки: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УСПЕВАЕМОСТИ за II четверть  2008-2009 учебного года</dc:title>
  <dc:creator>vs</dc:creator>
  <cp:lastModifiedBy>User</cp:lastModifiedBy>
  <cp:revision>231</cp:revision>
  <cp:lastPrinted>2023-01-19T10:44:09Z</cp:lastPrinted>
  <dcterms:created xsi:type="dcterms:W3CDTF">2009-01-07T10:00:40Z</dcterms:created>
  <dcterms:modified xsi:type="dcterms:W3CDTF">2023-12-14T04:48:01Z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TC010690501049</vt:lpwstr>
  </property>
</Properties>
</file>