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5" r:id="rId3"/>
    <p:sldId id="357" r:id="rId4"/>
    <p:sldId id="359" r:id="rId5"/>
    <p:sldId id="365" r:id="rId6"/>
    <p:sldId id="363" r:id="rId7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D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9" autoAdjust="0"/>
    <p:restoredTop sz="94660"/>
  </p:normalViewPr>
  <p:slideViewPr>
    <p:cSldViewPr>
      <p:cViewPr varScale="1">
        <p:scale>
          <a:sx n="81" d="100"/>
          <a:sy n="81" d="100"/>
        </p:scale>
        <p:origin x="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28C-41DA-4740-A5F1-51C9572475AA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97E8-F0E9-400C-B986-380861307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83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28C-41DA-4740-A5F1-51C9572475AA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97E8-F0E9-400C-B986-380861307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861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28C-41DA-4740-A5F1-51C9572475AA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97E8-F0E9-400C-B986-380861307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196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28C-41DA-4740-A5F1-51C9572475AA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97E8-F0E9-400C-B986-380861307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00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28C-41DA-4740-A5F1-51C9572475AA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97E8-F0E9-400C-B986-380861307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567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28C-41DA-4740-A5F1-51C9572475AA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97E8-F0E9-400C-B986-380861307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624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28C-41DA-4740-A5F1-51C9572475AA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97E8-F0E9-400C-B986-380861307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9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28C-41DA-4740-A5F1-51C9572475AA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97E8-F0E9-400C-B986-380861307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53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28C-41DA-4740-A5F1-51C9572475AA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97E8-F0E9-400C-B986-380861307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22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28C-41DA-4740-A5F1-51C9572475AA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97E8-F0E9-400C-B986-380861307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34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28C-41DA-4740-A5F1-51C9572475AA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97E8-F0E9-400C-B986-380861307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65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alpha val="74000"/>
                <a:lumMod val="68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6328C-41DA-4740-A5F1-51C9572475AA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E97E8-F0E9-400C-B986-380861307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72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115620" y="188640"/>
            <a:ext cx="6768752" cy="331236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800" dirty="0">
              <a:solidFill>
                <a:srgbClr val="000000"/>
              </a:solidFill>
              <a:latin typeface="Roboto"/>
            </a:endParaRPr>
          </a:p>
          <a:p>
            <a:r>
              <a:rPr lang="ru-RU" sz="8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800" dirty="0" smtClean="0">
                <a:solidFill>
                  <a:srgbClr val="000000"/>
                </a:solidFill>
                <a:latin typeface="Roboto"/>
              </a:rPr>
              <a:t>                                                                            </a:t>
            </a: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Бренд</a:t>
            </a:r>
            <a:r>
              <a:rPr lang="ru-RU" sz="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«Глобальная 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компетентность </a:t>
            </a:r>
            <a:r>
              <a:rPr lang="ru-RU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инвестиции  </a:t>
            </a:r>
            <a:r>
              <a:rPr lang="ru-RU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воспитание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Экспертиза качества </a:t>
            </a:r>
            <a:r>
              <a:rPr lang="ru-RU" sz="2800" dirty="0">
                <a:solidFill>
                  <a:srgbClr val="C00000"/>
                </a:solidFill>
              </a:rPr>
              <a:t>содержания модулей программы воспитания и методических материалов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79912" y="3789040"/>
            <a:ext cx="5040560" cy="28083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  <a:spcAft>
                <a:spcPts val="300"/>
              </a:spcAft>
              <a:buClr>
                <a:srgbClr val="F0A22E"/>
              </a:buClr>
              <a:buSzPct val="130000"/>
              <a:defRPr/>
            </a:pPr>
            <a:r>
              <a:rPr lang="ru-RU" sz="2000" i="1" dirty="0" err="1" smtClean="0">
                <a:solidFill>
                  <a:srgbClr val="4E3B30"/>
                </a:solidFill>
                <a:latin typeface="Trebuchet MS"/>
              </a:rPr>
              <a:t>Збитнева</a:t>
            </a:r>
            <a:r>
              <a:rPr lang="ru-RU" sz="2000" i="1" dirty="0" smtClean="0">
                <a:solidFill>
                  <a:srgbClr val="4E3B30"/>
                </a:solidFill>
                <a:latin typeface="Trebuchet MS"/>
              </a:rPr>
              <a:t> Наталья Викторовна, советник директора по воспитанию, учитель географии БОУ г. Омска «Гимназия 159»</a:t>
            </a:r>
          </a:p>
          <a:p>
            <a:pPr lvl="0" algn="ctr">
              <a:spcBef>
                <a:spcPct val="20000"/>
              </a:spcBef>
              <a:spcAft>
                <a:spcPts val="300"/>
              </a:spcAft>
              <a:buClr>
                <a:srgbClr val="F0A22E"/>
              </a:buClr>
              <a:buSzPct val="130000"/>
              <a:defRPr/>
            </a:pPr>
            <a:r>
              <a:rPr lang="ru-RU" sz="2000" i="1" dirty="0" smtClean="0">
                <a:solidFill>
                  <a:srgbClr val="4E3B30"/>
                </a:solidFill>
                <a:latin typeface="Trebuchet MS"/>
              </a:rPr>
              <a:t>Бочуля Ирина Владимировна, руководитель </a:t>
            </a:r>
            <a:r>
              <a:rPr lang="ru-RU" sz="2000" i="1" dirty="0" smtClean="0">
                <a:solidFill>
                  <a:srgbClr val="4E3B30"/>
                </a:solidFill>
                <a:latin typeface="Trebuchet MS"/>
              </a:rPr>
              <a:t>методической службы </a:t>
            </a:r>
            <a:r>
              <a:rPr lang="ru-RU" sz="2000" i="1" dirty="0" smtClean="0">
                <a:solidFill>
                  <a:srgbClr val="4E3B30"/>
                </a:solidFill>
                <a:latin typeface="Trebuchet MS"/>
              </a:rPr>
              <a:t> </a:t>
            </a:r>
            <a:r>
              <a:rPr lang="ru-RU" sz="2000" i="1" dirty="0" smtClean="0">
                <a:solidFill>
                  <a:srgbClr val="4E3B30"/>
                </a:solidFill>
                <a:latin typeface="Trebuchet MS"/>
              </a:rPr>
              <a:t>БОУ г. Омска «Гимназия 159», учитель русского языка и литературы</a:t>
            </a:r>
            <a:endParaRPr lang="ru-RU" sz="2000" i="1" dirty="0">
              <a:solidFill>
                <a:srgbClr val="4E3B30"/>
              </a:solidFill>
              <a:latin typeface="Trebuchet MS"/>
            </a:endParaRPr>
          </a:p>
        </p:txBody>
      </p:sp>
      <p:pic>
        <p:nvPicPr>
          <p:cNvPr id="4" name="Рисунок 3" descr="C:\Users\Наталья\Desktop\img2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65104"/>
            <a:ext cx="2963644" cy="208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667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07504" y="116632"/>
            <a:ext cx="8928992" cy="7920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Проблема 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</a:rPr>
              <a:t> 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86764DF9-BD90-4FF6-B54A-0E9ECB278E34}"/>
              </a:ext>
            </a:extLst>
          </p:cNvPr>
          <p:cNvSpPr/>
          <p:nvPr/>
        </p:nvSpPr>
        <p:spPr>
          <a:xfrm>
            <a:off x="179512" y="1124744"/>
            <a:ext cx="8712968" cy="554461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</a:pPr>
            <a:endParaRPr lang="ru-RU" sz="2800" b="1" dirty="0" smtClean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</a:pPr>
            <a:endParaRPr lang="ru-RU" sz="28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</a:pPr>
            <a:endParaRPr lang="ru-RU" sz="2800" b="1" dirty="0" smtClean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</a:pPr>
            <a:endParaRPr lang="ru-RU" sz="28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569" y="1772816"/>
            <a:ext cx="748883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аключается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возникновении трудностей при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оценке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качества содержания модулей программы воспитания,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оценке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качества содержания методической разработки,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оценке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качества содержания видеозаписи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Разработанные экспертные </a:t>
            </a:r>
            <a:r>
              <a:rPr lang="ru-RU" sz="2800" dirty="0">
                <a:solidFill>
                  <a:srgbClr val="C00000"/>
                </a:solidFill>
              </a:rPr>
              <a:t>листы </a:t>
            </a:r>
            <a:r>
              <a:rPr lang="ru-RU" sz="2800" dirty="0" smtClean="0">
                <a:solidFill>
                  <a:srgbClr val="C00000"/>
                </a:solidFill>
              </a:rPr>
              <a:t>позволят минимизировать трудности при оценке образовательных продуктов.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Продукт предназначен для педагогических работников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32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79512" y="116632"/>
            <a:ext cx="8856984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Цель и задачи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</a:rPr>
              <a:t> 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86764DF9-BD90-4FF6-B54A-0E9ECB278E34}"/>
              </a:ext>
            </a:extLst>
          </p:cNvPr>
          <p:cNvSpPr/>
          <p:nvPr/>
        </p:nvSpPr>
        <p:spPr>
          <a:xfrm>
            <a:off x="179512" y="1124744"/>
            <a:ext cx="8712968" cy="554461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экспертное  заключение о качестве образовательного продукта</a:t>
            </a:r>
          </a:p>
          <a:p>
            <a:pPr lvl="0">
              <a:spcBef>
                <a:spcPct val="20000"/>
              </a:spcBef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Задачи: </a:t>
            </a:r>
          </a:p>
          <a:p>
            <a:pPr marL="514350" lvl="0" indent="-514350">
              <a:spcBef>
                <a:spcPct val="20000"/>
              </a:spcBef>
              <a:buClr>
                <a:srgbClr val="F14124">
                  <a:lumMod val="75000"/>
                </a:srgbClr>
              </a:buClr>
              <a:buSzPct val="130000"/>
              <a:buFont typeface="+mj-lt"/>
              <a:buAutoNum type="arabicPeriod"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Разработать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экспертные листы для оценки качества содержания модулей программы воспитания, методической разработки, видеозаписи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ct val="20000"/>
              </a:spcBef>
              <a:buClr>
                <a:srgbClr val="F14124">
                  <a:lumMod val="75000"/>
                </a:srgbClr>
              </a:buClr>
              <a:buSzPct val="130000"/>
              <a:buFont typeface="+mj-lt"/>
              <a:buAutoNum type="arabicPeriod"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Провести экспертизу инновационных продуктов</a:t>
            </a: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>
              <a:spcBef>
                <a:spcPct val="20000"/>
              </a:spcBef>
              <a:buClr>
                <a:srgbClr val="F14124">
                  <a:lumMod val="75000"/>
                </a:srgbClr>
              </a:buClr>
              <a:buSzPct val="130000"/>
              <a:buFont typeface="+mj-lt"/>
              <a:buAutoNum type="arabicPeriod"/>
              <a:defRPr/>
            </a:pP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Написать экспертное заключение.</a:t>
            </a:r>
            <a:endParaRPr lang="ru-RU" sz="28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96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79512" y="116632"/>
            <a:ext cx="8856984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Механизм реализации продукта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</a:rPr>
              <a:t> 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86764DF9-BD90-4FF6-B54A-0E9ECB278E34}"/>
              </a:ext>
            </a:extLst>
          </p:cNvPr>
          <p:cNvSpPr/>
          <p:nvPr/>
        </p:nvSpPr>
        <p:spPr>
          <a:xfrm>
            <a:off x="179512" y="1124744"/>
            <a:ext cx="8712968" cy="554461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buClr>
                <a:srgbClr val="F14124">
                  <a:lumMod val="75000"/>
                </a:srgbClr>
              </a:buClr>
              <a:buSzPct val="130000"/>
              <a:defRPr/>
            </a:pPr>
            <a:endParaRPr lang="ru-RU" sz="22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568" y="1268760"/>
            <a:ext cx="7704856" cy="6717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1 этап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Разработка экспертных листов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оценки качества содержания модулей программы воспитания, методической разработки,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видеозаписи.</a:t>
            </a:r>
          </a:p>
          <a:p>
            <a:r>
              <a:rPr lang="ru-RU" sz="20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0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этап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экспертизы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инновационных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продуктов: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МБОУ </a:t>
            </a: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«Средняя 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общеобразовательная школа №1»  </a:t>
            </a: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г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Исилькуля</a:t>
            </a: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», 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МБОУ  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Аксеновская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средняя общеобразовательная школа»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Усть-Ишимского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муниципального района Омской </a:t>
            </a:r>
            <a:r>
              <a:rPr lang="ru-RU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области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этап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экспертного заключения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ru-RU" sz="2400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ea typeface="Calibri"/>
              <a:cs typeface="Times New Roman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9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79512" y="116632"/>
            <a:ext cx="8856984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 эффективности реализации  продукта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ПРОВЕДЕНА ЭКСПЕРТИЗА СЛЕДУЮЩИХ ДОКУМЕНТОВ: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970" y="200118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</a:rPr>
              <a:t> 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86764DF9-BD90-4FF6-B54A-0E9ECB278E34}"/>
              </a:ext>
            </a:extLst>
          </p:cNvPr>
          <p:cNvSpPr/>
          <p:nvPr/>
        </p:nvSpPr>
        <p:spPr>
          <a:xfrm>
            <a:off x="179512" y="1124744"/>
            <a:ext cx="8712968" cy="554461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rgbClr val="F14124">
                  <a:lumMod val="75000"/>
                </a:srgbClr>
              </a:buClr>
              <a:buSzPct val="130000"/>
              <a:defRPr/>
            </a:pPr>
            <a:endParaRPr lang="ru-RU" sz="22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052736"/>
            <a:ext cx="8712968" cy="8151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МБОУ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« Средняя общеобразовательная школа №1»  г. Исилькуля»</a:t>
            </a:r>
            <a:endParaRPr lang="ru-RU" sz="16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1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Рабочая программа внеурочной деятельности «Спортивный клуб»</a:t>
            </a:r>
            <a:endParaRPr lang="ru-RU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2. Методическая разработка внеклассного мероприятия   « Государственные символы»</a:t>
            </a:r>
            <a:endParaRPr lang="ru-RU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3. Методическая разработка родительского онлайн – собрания.</a:t>
            </a:r>
            <a:endParaRPr lang="ru-RU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4. Программа воспитания. Модуль «Организация предметно-пространственной среды»</a:t>
            </a:r>
            <a:endParaRPr lang="ru-RU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5. Программа воспитания.  Модуль «Работа с родителями».</a:t>
            </a:r>
            <a:endParaRPr lang="ru-RU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6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Видео к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методической разработке внеклассного мероприятия   «Государственные символы России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».</a:t>
            </a:r>
          </a:p>
          <a:p>
            <a:pPr>
              <a:spcAft>
                <a:spcPts val="0"/>
              </a:spcAft>
            </a:pPr>
            <a:endParaRPr lang="ru-RU" sz="1100" dirty="0">
              <a:ea typeface="Calibri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МБОУ  «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Аксеновская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 средняя общеобразовательная школа»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Усть-Ишимского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 муниципального района Омской области</a:t>
            </a:r>
            <a:endParaRPr lang="ru-RU" sz="12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   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    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1.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Программа деятельности школьного спортивного клуба «Олимпиец»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Arial"/>
                <a:cs typeface="Calibri"/>
              </a:rPr>
              <a:t>         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"/>
              </a:rPr>
              <a:t>2. Методическая разработка «Путешественники»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      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 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3.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"/>
              </a:rPr>
              <a:t>Методическая разработка урока «Транспорт России. Виды транспорта».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a typeface="Arial"/>
              </a:rPr>
              <a:t>          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Arial"/>
              </a:rPr>
              <a:t>4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"/>
              </a:rPr>
              <a:t>.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"/>
                <a:cs typeface="Calibri"/>
              </a:rPr>
              <a:t> Модуль  «Курсы внеурочной деятельности»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Arial"/>
                <a:cs typeface="Calibri"/>
              </a:rPr>
              <a:t>          5.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Модуль  «Школьный урок»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Arial"/>
              </a:rPr>
              <a:t>         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Arial"/>
              </a:rPr>
              <a:t>6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"/>
              </a:rPr>
              <a:t>.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Видео к уроку «Транспорт России. Виды транспорта».</a:t>
            </a:r>
            <a:endParaRPr lang="ru-RU" dirty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a typeface="Calibri"/>
                <a:cs typeface="Times New Roman"/>
              </a:rPr>
              <a:t> </a:t>
            </a:r>
          </a:p>
          <a:p>
            <a:pPr>
              <a:spcAft>
                <a:spcPts val="1000"/>
              </a:spcAft>
            </a:pPr>
            <a:endParaRPr lang="ru-RU" sz="1600" dirty="0">
              <a:ea typeface="Arial"/>
            </a:endParaRPr>
          </a:p>
          <a:p>
            <a:pPr algn="just">
              <a:spcAft>
                <a:spcPts val="1000"/>
              </a:spcAft>
              <a:tabLst>
                <a:tab pos="688340" algn="l"/>
              </a:tabLst>
            </a:pP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  <a:tabLst>
                <a:tab pos="688340" algn="l"/>
              </a:tabLst>
            </a:pPr>
            <a:endParaRPr lang="ru-RU" dirty="0">
              <a:latin typeface="Times New Roman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  <a:tabLst>
                <a:tab pos="688340" algn="l"/>
              </a:tabLst>
            </a:pP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  <a:tabLst>
                <a:tab pos="688340" algn="l"/>
              </a:tabLst>
            </a:pPr>
            <a:endParaRPr lang="ru-RU" dirty="0">
              <a:latin typeface="Times New Roman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  <a:tabLst>
                <a:tab pos="688340" algn="l"/>
              </a:tabLst>
            </a:pP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  <a:tabLst>
                <a:tab pos="688340" algn="l"/>
              </a:tabLst>
            </a:pPr>
            <a:endParaRPr lang="ru-RU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6048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79512" y="116632"/>
            <a:ext cx="8856984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массовой практике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</a:rPr>
              <a:t> 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86764DF9-BD90-4FF6-B54A-0E9ECB278E34}"/>
              </a:ext>
            </a:extLst>
          </p:cNvPr>
          <p:cNvSpPr/>
          <p:nvPr/>
        </p:nvSpPr>
        <p:spPr>
          <a:xfrm>
            <a:off x="179512" y="1124744"/>
            <a:ext cx="8712968" cy="554461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defRPr/>
            </a:pPr>
            <a:endParaRPr lang="ru-RU" sz="2800" kern="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568" y="1556792"/>
            <a:ext cx="76328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Разработанные экспертные листы по оценке качества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модулей программы воспитания, методической разработки,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видеозаписи могут быть использованы педагогическими работниками во всех образовательных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организациях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20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37da1c167aae7b6cd65f4c8e52a839a78f7d9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879</TotalTime>
  <Words>386</Words>
  <Application>Microsoft Office PowerPoint</Application>
  <PresentationFormat>Экран (4:3)</PresentationFormat>
  <Paragraphs>63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Roboto</vt:lpstr>
      <vt:lpstr>Times New Roman</vt:lpstr>
      <vt:lpstr>Trebuchet MS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presentation-creation.ru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 Круглые черви (Нематоды)</dc:title>
  <dc:creator>Октавия</dc:creator>
  <dc:description>Презентация с сайта http://presentation-creation.ru</dc:description>
  <cp:lastModifiedBy>Ирина Бочуля</cp:lastModifiedBy>
  <cp:revision>74</cp:revision>
  <dcterms:created xsi:type="dcterms:W3CDTF">2015-03-04T06:46:34Z</dcterms:created>
  <dcterms:modified xsi:type="dcterms:W3CDTF">2022-11-18T04:49:21Z</dcterms:modified>
</cp:coreProperties>
</file>