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43286-0B4B-433A-9824-8F217010F373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AD909-8F7D-4B67-87DD-FA346A137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286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43286-0B4B-433A-9824-8F217010F373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AD909-8F7D-4B67-87DD-FA346A137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2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43286-0B4B-433A-9824-8F217010F373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AD909-8F7D-4B67-87DD-FA346A137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478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43286-0B4B-433A-9824-8F217010F373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AD909-8F7D-4B67-87DD-FA346A137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08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43286-0B4B-433A-9824-8F217010F373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AD909-8F7D-4B67-87DD-FA346A137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51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43286-0B4B-433A-9824-8F217010F373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AD909-8F7D-4B67-87DD-FA346A137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34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43286-0B4B-433A-9824-8F217010F373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AD909-8F7D-4B67-87DD-FA346A137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67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43286-0B4B-433A-9824-8F217010F373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AD909-8F7D-4B67-87DD-FA346A137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06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43286-0B4B-433A-9824-8F217010F373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AD909-8F7D-4B67-87DD-FA346A137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41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43286-0B4B-433A-9824-8F217010F373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AD909-8F7D-4B67-87DD-FA346A137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57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43286-0B4B-433A-9824-8F217010F373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AD909-8F7D-4B67-87DD-FA346A137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37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43286-0B4B-433A-9824-8F217010F373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AD909-8F7D-4B67-87DD-FA346A137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83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7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3" Target="../media/image8.pn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2400" y="267855"/>
            <a:ext cx="9144000" cy="4174981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общеобразовательное учреждение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Гимназия № 159»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2400" y="4544148"/>
            <a:ext cx="9144000" cy="1655762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работе школьного спортивного клуба «Факел» за 2021учебный год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687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636" y="350982"/>
            <a:ext cx="10938164" cy="195810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6.Спортивный праздник «Хочу быть как папа» посвящённый Дню защитника Отечества 2 классы.</a:t>
            </a:r>
          </a:p>
          <a:p>
            <a:pPr marL="0" indent="0">
              <a:buNone/>
            </a:pPr>
            <a:r>
              <a:rPr lang="ru-RU" dirty="0"/>
              <a:t>7.Спортивный турнир, «Мама, папа и я – спортивная семья»1 классы</a:t>
            </a:r>
          </a:p>
          <a:p>
            <a:pPr marL="0" indent="0">
              <a:buNone/>
            </a:pPr>
            <a:r>
              <a:rPr lang="ru-RU" dirty="0"/>
              <a:t>8.Спортивный праздник «Многоборье ГТО» </a:t>
            </a:r>
            <a:r>
              <a:rPr lang="ru-RU" dirty="0" smtClean="0"/>
              <a:t>1-11 </a:t>
            </a:r>
            <a:r>
              <a:rPr lang="ru-RU" dirty="0"/>
              <a:t>классы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236" y="2309091"/>
            <a:ext cx="6234545" cy="421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2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4474" y="314038"/>
            <a:ext cx="10150764" cy="766617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/>
              <a:t>9. День гимназии, праздник «Нептуна» 1-8 классы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55" y="1080655"/>
            <a:ext cx="4091709" cy="54556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839" y="1643402"/>
            <a:ext cx="5773489" cy="433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6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5601" y="341745"/>
            <a:ext cx="9162473" cy="711200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/>
              <a:t>10. Шахматно-шашечный турнир 1-11 классы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7680"/>
            <a:ext cx="4279039" cy="32458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4057" y="1052945"/>
            <a:ext cx="4707943" cy="32606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9039" y="2584643"/>
            <a:ext cx="3205018" cy="427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8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6000" y="408708"/>
            <a:ext cx="10150764" cy="554182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/>
              <a:t>11. закрытие спартакиады, игра по станциям </a:t>
            </a:r>
            <a:r>
              <a:rPr lang="ru-RU" sz="3200" dirty="0" smtClean="0"/>
              <a:t>1-11классы</a:t>
            </a:r>
            <a:r>
              <a:rPr lang="ru-RU" sz="32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18" y="1283852"/>
            <a:ext cx="5680364" cy="42602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146" y="1076038"/>
            <a:ext cx="4336472" cy="578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9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836" y="766617"/>
            <a:ext cx="11979564" cy="5320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При активной поддержки ШСК подготовлены </a:t>
            </a:r>
            <a:r>
              <a:rPr lang="ru-RU" dirty="0" smtClean="0"/>
              <a:t>и проведены </a:t>
            </a:r>
            <a:r>
              <a:rPr lang="ru-RU" dirty="0"/>
              <a:t>внеклассные мероприятия, </a:t>
            </a:r>
            <a:r>
              <a:rPr lang="ru-RU" dirty="0" smtClean="0"/>
              <a:t>направленные </a:t>
            </a:r>
            <a:r>
              <a:rPr lang="ru-RU" dirty="0"/>
              <a:t>на профилактик вредных привычек и асоциального поведения детей и подростков.</a:t>
            </a:r>
          </a:p>
          <a:p>
            <a:pPr marL="0" indent="0">
              <a:buNone/>
            </a:pPr>
            <a:r>
              <a:rPr lang="ru-RU" dirty="0"/>
              <a:t>Пропаганда физической культуры и спорта в ежегодной спартакиаде школ </a:t>
            </a:r>
            <a:r>
              <a:rPr lang="ru-RU" dirty="0" smtClean="0"/>
              <a:t>города, члены </a:t>
            </a:r>
            <a:r>
              <a:rPr lang="ru-RU" dirty="0"/>
              <a:t>клуба учащиеся 5-11 классов участвовали в окружных и муниципальных соревнованиях по баскетболу, волейболу, плаванию, </a:t>
            </a:r>
            <a:r>
              <a:rPr lang="ru-RU" dirty="0" err="1"/>
              <a:t>флорболу</a:t>
            </a:r>
            <a:r>
              <a:rPr lang="ru-RU" dirty="0"/>
              <a:t>, многоборье ГТО, лыжные гонки, футбол. </a:t>
            </a:r>
          </a:p>
          <a:p>
            <a:pPr marL="0" indent="0">
              <a:buNone/>
            </a:pPr>
            <a:r>
              <a:rPr lang="ru-RU" dirty="0"/>
              <a:t>Также пропаганда физкультуры и спорта отражена на спортивном стенде, </a:t>
            </a:r>
            <a:r>
              <a:rPr lang="ru-RU" dirty="0" smtClean="0"/>
              <a:t>сайте </a:t>
            </a:r>
            <a:r>
              <a:rPr lang="ru-RU" dirty="0"/>
              <a:t>школы, где освещаются результаты спортивных соревнований и мероприятий. </a:t>
            </a:r>
          </a:p>
          <a:p>
            <a:pPr marL="0" indent="0">
              <a:buNone/>
            </a:pPr>
            <a:r>
              <a:rPr lang="ru-RU" dirty="0"/>
              <a:t>Растёт число учащихся мотивированных на занятия спортом, физической культурой, возрастает интерес к здоровому образу жизни.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72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6" y="452581"/>
            <a:ext cx="7167418" cy="53755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964" y="173952"/>
            <a:ext cx="5013036" cy="66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3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745" y="147782"/>
            <a:ext cx="11647055" cy="655781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Неотъемлемой положительной составляющей успешной работы клуба является тесное взаимодействие со школьным ученическим самоуправлением, дало возможность значительно разнообразить досуг учащихся, проявить спортивные, трудовые навыки, активную жизненную позицию. Участие в работе клуба заметно изменило школьников, раскрыв их творческий, спортивный и лидерский потенциал.</a:t>
            </a:r>
          </a:p>
          <a:p>
            <a:pPr marL="0" indent="0">
              <a:buNone/>
            </a:pPr>
            <a:r>
              <a:rPr lang="ru-RU" dirty="0" smtClean="0"/>
              <a:t>В школе сложилась система организации спортивно-массовой работы, появилось большое количество спортивных праздников, турниров и других массовых мероприятий. Мероприятия, проводимые клубом «Факел», вызывают неподдельный интерес. Они действительно стали массовыми. </a:t>
            </a:r>
          </a:p>
          <a:p>
            <a:pPr marL="0" indent="0">
              <a:buNone/>
            </a:pPr>
            <a:r>
              <a:rPr lang="ru-RU" dirty="0" smtClean="0"/>
              <a:t>Члены клуба ведут активную пропаганду здорового образа жизни, часто обращаются в своей деятельности к традициям семьи, семейным ценностям, организуют спортивные праздники с участием детей и родителей, что способствует формированию мотивации у детей и взрослых к совместной спортивной деятельности.</a:t>
            </a:r>
          </a:p>
          <a:p>
            <a:pPr marL="0" indent="0">
              <a:buNone/>
            </a:pPr>
            <a:r>
              <a:rPr lang="ru-RU" dirty="0" smtClean="0"/>
              <a:t>Педагогами школы накоплен определённый методический опыт организации деятельности спортивного клуба как творческого объединения, создающего условия для выявления одарённых спортсменов, применения инновационных методик в развитии физкультурно-массовой работы и популяризации здорового образа жизни. </a:t>
            </a:r>
          </a:p>
          <a:p>
            <a:pPr marL="0" indent="0">
              <a:buNone/>
            </a:pPr>
            <a:r>
              <a:rPr lang="ru-RU" dirty="0" smtClean="0"/>
              <a:t>Подводя итоги деятельности ШСК следует отметить, что все запланированные мероприятия, в рамках деятельности клуба успешно реализованы и сегодня деятельность спортивного клуба «Факел» вызывает огромный интерес.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3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799" y="0"/>
            <a:ext cx="8190982" cy="692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3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019" y="240145"/>
            <a:ext cx="7905568" cy="66178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С 2016года успешно функционирует </a:t>
            </a:r>
            <a:r>
              <a:rPr lang="ru-RU" dirty="0" smtClean="0"/>
              <a:t>школьный </a:t>
            </a:r>
            <a:r>
              <a:rPr lang="ru-RU" dirty="0"/>
              <a:t>спортивный клуб «Факел</a:t>
            </a:r>
            <a:r>
              <a:rPr lang="ru-RU" dirty="0" smtClean="0"/>
              <a:t>»-</a:t>
            </a:r>
            <a:r>
              <a:rPr lang="ru-RU" dirty="0"/>
              <a:t>общественная организация учителей, </a:t>
            </a:r>
            <a:r>
              <a:rPr lang="ru-RU" dirty="0" smtClean="0"/>
              <a:t>учащихся </a:t>
            </a:r>
            <a:r>
              <a:rPr lang="ru-RU" dirty="0"/>
              <a:t>и родителей, </a:t>
            </a:r>
            <a:r>
              <a:rPr lang="ru-RU" dirty="0" smtClean="0"/>
              <a:t>способствующая развитию </a:t>
            </a:r>
            <a:r>
              <a:rPr lang="ru-RU" dirty="0"/>
              <a:t>физической культуры и спорта в </a:t>
            </a:r>
            <a:r>
              <a:rPr lang="ru-RU" dirty="0" smtClean="0"/>
              <a:t>школе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Замечательная идея увлечь физической культурой не только активных спортсменов, преданных любителей спорта, но и всех остальных учащихся школы, </a:t>
            </a:r>
            <a:r>
              <a:rPr lang="ru-RU" dirty="0" smtClean="0"/>
              <a:t>педагогов </a:t>
            </a:r>
            <a:r>
              <a:rPr lang="ru-RU" dirty="0"/>
              <a:t>и </a:t>
            </a:r>
            <a:r>
              <a:rPr lang="ru-RU" dirty="0" smtClean="0"/>
              <a:t>родителей, была </a:t>
            </a:r>
            <a:r>
              <a:rPr lang="ru-RU" dirty="0"/>
              <a:t>воспринята с энтузиазмом. Все участники </a:t>
            </a:r>
            <a:r>
              <a:rPr lang="ru-RU" dirty="0" err="1" smtClean="0"/>
              <a:t>воспитательно</a:t>
            </a:r>
            <a:r>
              <a:rPr lang="ru-RU" dirty="0" smtClean="0"/>
              <a:t>-образовательного </a:t>
            </a:r>
            <a:r>
              <a:rPr lang="ru-RU" dirty="0"/>
              <a:t>процесса </a:t>
            </a:r>
            <a:r>
              <a:rPr lang="ru-RU" dirty="0" smtClean="0"/>
              <a:t>объединились </a:t>
            </a:r>
            <a:r>
              <a:rPr lang="ru-RU" dirty="0"/>
              <a:t>вокруг общего </a:t>
            </a:r>
            <a:r>
              <a:rPr lang="ru-RU" dirty="0" smtClean="0"/>
              <a:t>дела</a:t>
            </a:r>
            <a:r>
              <a:rPr lang="ru-RU" dirty="0"/>
              <a:t>: были определены цели и задачи </a:t>
            </a:r>
            <a:r>
              <a:rPr lang="ru-RU" dirty="0" smtClean="0"/>
              <a:t>клуба, разработана </a:t>
            </a:r>
            <a:r>
              <a:rPr lang="ru-RU" dirty="0"/>
              <a:t>нормативно-правовая база </a:t>
            </a:r>
            <a:r>
              <a:rPr lang="ru-RU" dirty="0" smtClean="0"/>
              <a:t>ШСК</a:t>
            </a:r>
            <a:r>
              <a:rPr lang="ru-RU" dirty="0"/>
              <a:t>: Положение ШСК, разработан и утверждён план </a:t>
            </a:r>
            <a:r>
              <a:rPr lang="ru-RU" dirty="0" err="1"/>
              <a:t>ШСК,избран</a:t>
            </a:r>
            <a:r>
              <a:rPr lang="ru-RU" dirty="0"/>
              <a:t> Совет </a:t>
            </a:r>
            <a:r>
              <a:rPr lang="ru-RU" dirty="0" smtClean="0"/>
              <a:t>клуба, составлен </a:t>
            </a:r>
            <a:r>
              <a:rPr lang="ru-RU" dirty="0"/>
              <a:t>план мероприятий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Обязанности руководителя клуба исполняет Бусс Анна Сергеевна, </a:t>
            </a:r>
            <a:r>
              <a:rPr lang="ru-RU" dirty="0" smtClean="0"/>
              <a:t>учитель </a:t>
            </a:r>
            <a:r>
              <a:rPr lang="ru-RU" dirty="0"/>
              <a:t>физической культуры, назначенная приказом директора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587" y="0"/>
            <a:ext cx="4028571" cy="3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8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200" y="267855"/>
            <a:ext cx="11150600" cy="62622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Приоритетными задачами ШСК в </a:t>
            </a:r>
            <a:r>
              <a:rPr lang="ru-RU" dirty="0" smtClean="0"/>
              <a:t>2020-2021 учебном </a:t>
            </a:r>
            <a:r>
              <a:rPr lang="ru-RU" dirty="0"/>
              <a:t>году были:</a:t>
            </a:r>
          </a:p>
          <a:p>
            <a:r>
              <a:rPr lang="ru-RU" dirty="0" smtClean="0"/>
              <a:t>Пропаганда </a:t>
            </a:r>
            <a:r>
              <a:rPr lang="ru-RU" dirty="0"/>
              <a:t>здорового образа жизни, личностных и общественных ценностей </a:t>
            </a:r>
            <a:r>
              <a:rPr lang="ru-RU" dirty="0" smtClean="0"/>
              <a:t>физической </a:t>
            </a:r>
            <a:r>
              <a:rPr lang="ru-RU" dirty="0"/>
              <a:t>культуры и спорта;</a:t>
            </a:r>
          </a:p>
          <a:p>
            <a:r>
              <a:rPr lang="ru-RU" dirty="0" smtClean="0"/>
              <a:t>Формирование </a:t>
            </a:r>
            <a:r>
              <a:rPr lang="ru-RU" dirty="0"/>
              <a:t>у детей ранней мотивации и устойчивого интереса к укреплению </a:t>
            </a:r>
            <a:r>
              <a:rPr lang="ru-RU" dirty="0" smtClean="0"/>
              <a:t>здоровья, физическому </a:t>
            </a:r>
            <a:r>
              <a:rPr lang="ru-RU" dirty="0"/>
              <a:t>и спортивному совершенствованию;</a:t>
            </a:r>
          </a:p>
          <a:p>
            <a:r>
              <a:rPr lang="ru-RU" dirty="0" smtClean="0"/>
              <a:t>Вовлечение </a:t>
            </a:r>
            <a:r>
              <a:rPr lang="ru-RU" dirty="0"/>
              <a:t>занимающихся в систематические занятия физической культурой и спортом.</a:t>
            </a:r>
          </a:p>
          <a:p>
            <a:r>
              <a:rPr lang="ru-RU" dirty="0" smtClean="0"/>
              <a:t>Совершенствование </a:t>
            </a:r>
            <a:r>
              <a:rPr lang="ru-RU" dirty="0"/>
              <a:t>организации </a:t>
            </a:r>
            <a:r>
              <a:rPr lang="ru-RU" dirty="0" smtClean="0"/>
              <a:t>различных </a:t>
            </a:r>
            <a:r>
              <a:rPr lang="ru-RU" dirty="0"/>
              <a:t>форм физкультурно-оздоровительной и спортивно-массовой работы с детьми и подростками;</a:t>
            </a:r>
          </a:p>
          <a:p>
            <a:r>
              <a:rPr lang="ru-RU" dirty="0" smtClean="0"/>
              <a:t>Воспитание </a:t>
            </a:r>
            <a:r>
              <a:rPr lang="ru-RU" dirty="0"/>
              <a:t>у обучающихся чувства гордости за свое образовательное учреждение, развитие культуры и традиций болельщиков спортивных </a:t>
            </a:r>
            <a:r>
              <a:rPr lang="ru-RU" dirty="0" smtClean="0"/>
              <a:t>команд.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Спорт становится средством воспитания только тогда, когда он любимое занятие </a:t>
            </a:r>
            <a:r>
              <a:rPr lang="ru-RU" b="1" i="1" dirty="0" smtClean="0"/>
              <a:t>каждого. В.А</a:t>
            </a:r>
            <a:r>
              <a:rPr lang="ru-RU" b="1" i="1" dirty="0"/>
              <a:t>. </a:t>
            </a:r>
            <a:r>
              <a:rPr lang="ru-RU" b="1" i="1" dirty="0" smtClean="0"/>
              <a:t>Сухомлинский</a:t>
            </a:r>
            <a:endParaRPr lang="ru-RU" dirty="0"/>
          </a:p>
          <a:p>
            <a:r>
              <a:rPr lang="ru-RU" dirty="0" smtClean="0"/>
              <a:t>Вовлечение </a:t>
            </a:r>
            <a:r>
              <a:rPr lang="ru-RU" dirty="0"/>
              <a:t>в спортивно-массовые мероприятия, в работу спортивных секций </a:t>
            </a:r>
            <a:r>
              <a:rPr lang="ru-RU" dirty="0" smtClean="0"/>
              <a:t>учащихся</a:t>
            </a:r>
            <a:r>
              <a:rPr lang="ru-RU" dirty="0"/>
              <a:t>, состоящих на профилактическом учете, находящихся в социально опасном положении или трудной жизненной ситуации.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50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55" y="184727"/>
            <a:ext cx="11850253" cy="313112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2020-2021учебном году в рамках </a:t>
            </a:r>
            <a:r>
              <a:rPr lang="ru-RU" dirty="0" smtClean="0"/>
              <a:t>спортивно-оздоровительного </a:t>
            </a:r>
            <a:r>
              <a:rPr lang="ru-RU" dirty="0"/>
              <a:t>направления в ШСК функционировали спортивные секции (баскетбол, плавание и лёгкая атлетика), осуществляется соревновательная деятельность, проводятся спортивно-массовые мероприятия.</a:t>
            </a:r>
          </a:p>
          <a:p>
            <a:pPr marL="0" indent="0">
              <a:buNone/>
            </a:pPr>
            <a:r>
              <a:rPr lang="ru-RU" dirty="0"/>
              <a:t>В рамках деятельности ШСК </a:t>
            </a:r>
            <a:r>
              <a:rPr lang="ru-RU" dirty="0" smtClean="0"/>
              <a:t>проведено огромное </a:t>
            </a:r>
            <a:r>
              <a:rPr lang="ru-RU" dirty="0"/>
              <a:t>количество школьных спортивно-массовых оздоровительных мероприятий:</a:t>
            </a:r>
          </a:p>
          <a:p>
            <a:pPr marL="0" indent="0">
              <a:buNone/>
            </a:pPr>
            <a:r>
              <a:rPr lang="ru-RU" dirty="0"/>
              <a:t>1.Открытие спартакиады  «Осенний кросс» </a:t>
            </a:r>
            <a:r>
              <a:rPr lang="ru-RU" dirty="0" smtClean="0"/>
              <a:t>1-11классы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618" y="3315855"/>
            <a:ext cx="7167418" cy="322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9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73333" cy="381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018" y="2403764"/>
            <a:ext cx="5938982" cy="445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655" y="304801"/>
            <a:ext cx="10781145" cy="92363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/>
              <a:t>2. игра « Перестрелка</a:t>
            </a:r>
            <a:r>
              <a:rPr lang="ru-RU" sz="4000" dirty="0" smtClean="0"/>
              <a:t>» 4-5 </a:t>
            </a:r>
            <a:r>
              <a:rPr lang="ru-RU" sz="4000" dirty="0"/>
              <a:t>классы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8436"/>
            <a:ext cx="6132945" cy="45997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945" y="2313708"/>
            <a:ext cx="6059055" cy="454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8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036" y="341745"/>
            <a:ext cx="11039764" cy="988291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/>
              <a:t>3. игра «Пионербол» 6-7 классы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3" y="1046874"/>
            <a:ext cx="5728545" cy="42964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709" y="1850756"/>
            <a:ext cx="6993133" cy="539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3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1327" y="283153"/>
            <a:ext cx="10515600" cy="1277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4. игра «Волейбол» обыграй учителя на призы Деда мороза, команда учителей и команда 10-11классов. 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62" y="1560946"/>
            <a:ext cx="5421745" cy="41728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127" y="2597293"/>
            <a:ext cx="5551199" cy="427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1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9236" y="240146"/>
            <a:ext cx="6742545" cy="812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5. Лыжные гонки 1-11 классы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236" y="1264228"/>
            <a:ext cx="6398491" cy="52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4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689</Words>
  <Application>Microsoft Office PowerPoint</Application>
  <PresentationFormat>Широкоэкранный</PresentationFormat>
  <Paragraphs>36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Бюджетное общеобразовательное учреждение « Гимназия № 159»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Бюджетное общеобразовательное учреждение « Гимназия № 159» </dc:title>
  <dc:creator>msbus</dc:creator>
  <cp:lastModifiedBy>msbus</cp:lastModifiedBy>
  <cp:revision>8</cp:revision>
  <dcterms:created xsi:type="dcterms:W3CDTF">2022-02-24T17:33:46Z</dcterms:created>
  <dcterms:modified xsi:type="dcterms:W3CDTF">2022-02-24T18:19:02Z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1162836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